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9"/>
  </p:notesMasterIdLst>
  <p:handoutMasterIdLst>
    <p:handoutMasterId r:id="rId50"/>
  </p:handoutMasterIdLst>
  <p:sldIdLst>
    <p:sldId id="260" r:id="rId3"/>
    <p:sldId id="279" r:id="rId4"/>
    <p:sldId id="280" r:id="rId5"/>
    <p:sldId id="281" r:id="rId6"/>
    <p:sldId id="282" r:id="rId7"/>
    <p:sldId id="284" r:id="rId8"/>
    <p:sldId id="285" r:id="rId9"/>
    <p:sldId id="286" r:id="rId10"/>
    <p:sldId id="305" r:id="rId11"/>
    <p:sldId id="287" r:id="rId12"/>
    <p:sldId id="292" r:id="rId13"/>
    <p:sldId id="304" r:id="rId14"/>
    <p:sldId id="288" r:id="rId15"/>
    <p:sldId id="293" r:id="rId16"/>
    <p:sldId id="303" r:id="rId17"/>
    <p:sldId id="294" r:id="rId18"/>
    <p:sldId id="289" r:id="rId19"/>
    <p:sldId id="307" r:id="rId20"/>
    <p:sldId id="295" r:id="rId21"/>
    <p:sldId id="290" r:id="rId22"/>
    <p:sldId id="296" r:id="rId23"/>
    <p:sldId id="291" r:id="rId24"/>
    <p:sldId id="297" r:id="rId25"/>
    <p:sldId id="298" r:id="rId26"/>
    <p:sldId id="302" r:id="rId27"/>
    <p:sldId id="300" r:id="rId28"/>
    <p:sldId id="301" r:id="rId29"/>
    <p:sldId id="306" r:id="rId30"/>
    <p:sldId id="262" r:id="rId31"/>
    <p:sldId id="263" r:id="rId32"/>
    <p:sldId id="264" r:id="rId33"/>
    <p:sldId id="265" r:id="rId34"/>
    <p:sldId id="266" r:id="rId35"/>
    <p:sldId id="267" r:id="rId36"/>
    <p:sldId id="268" r:id="rId37"/>
    <p:sldId id="269" r:id="rId38"/>
    <p:sldId id="283" r:id="rId39"/>
    <p:sldId id="270" r:id="rId40"/>
    <p:sldId id="271" r:id="rId41"/>
    <p:sldId id="272" r:id="rId42"/>
    <p:sldId id="273" r:id="rId43"/>
    <p:sldId id="274" r:id="rId44"/>
    <p:sldId id="275" r:id="rId45"/>
    <p:sldId id="276" r:id="rId46"/>
    <p:sldId id="277" r:id="rId47"/>
    <p:sldId id="27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7" autoAdjust="0"/>
    <p:restoredTop sz="78815" autoAdjust="0"/>
  </p:normalViewPr>
  <p:slideViewPr>
    <p:cSldViewPr snapToGrid="0">
      <p:cViewPr varScale="1">
        <p:scale>
          <a:sx n="57" d="100"/>
          <a:sy n="57" d="100"/>
        </p:scale>
        <p:origin x="-166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19F15-23B0-40BC-B7BD-478D75981D5E}" type="doc">
      <dgm:prSet loTypeId="urn:microsoft.com/office/officeart/2005/8/layout/process1" loCatId="process" qsTypeId="urn:microsoft.com/office/officeart/2005/8/quickstyle/simple1" qsCatId="simple" csTypeId="urn:microsoft.com/office/officeart/2005/8/colors/colorful3" csCatId="colorful" phldr="1"/>
      <dgm:spPr/>
    </dgm:pt>
    <dgm:pt modelId="{2E37CCA3-DB26-4FC9-B282-6E041B150626}">
      <dgm:prSet phldrT="[Text]"/>
      <dgm:spPr/>
      <dgm:t>
        <a:bodyPr/>
        <a:lstStyle/>
        <a:p>
          <a:r>
            <a:rPr lang="en-US" dirty="0" smtClean="0">
              <a:solidFill>
                <a:schemeClr val="tx1"/>
              </a:solidFill>
            </a:rPr>
            <a:t>Posing Questions</a:t>
          </a:r>
          <a:endParaRPr lang="en-US" dirty="0">
            <a:solidFill>
              <a:schemeClr val="tx1"/>
            </a:solidFill>
          </a:endParaRPr>
        </a:p>
      </dgm:t>
    </dgm:pt>
    <dgm:pt modelId="{8DE3A212-BDEA-421C-9AB5-412C5CC86448}" type="parTrans" cxnId="{FB026544-742A-4290-8223-16A94ADBDFE1}">
      <dgm:prSet/>
      <dgm:spPr/>
      <dgm:t>
        <a:bodyPr/>
        <a:lstStyle/>
        <a:p>
          <a:endParaRPr lang="en-US"/>
        </a:p>
      </dgm:t>
    </dgm:pt>
    <dgm:pt modelId="{B5DC4017-9576-40B8-B7D3-18C073044C5D}" type="sibTrans" cxnId="{FB026544-742A-4290-8223-16A94ADBDFE1}">
      <dgm:prSet/>
      <dgm:spPr/>
      <dgm:t>
        <a:bodyPr/>
        <a:lstStyle/>
        <a:p>
          <a:endParaRPr lang="en-US"/>
        </a:p>
      </dgm:t>
    </dgm:pt>
    <dgm:pt modelId="{8B6848C9-EFBF-40CF-B542-D422D21D2228}">
      <dgm:prSet phldrT="[Text]"/>
      <dgm:spPr/>
      <dgm:t>
        <a:bodyPr/>
        <a:lstStyle/>
        <a:p>
          <a:r>
            <a:rPr lang="en-US" dirty="0" smtClean="0">
              <a:solidFill>
                <a:schemeClr val="tx1"/>
              </a:solidFill>
            </a:rPr>
            <a:t>Making Observations &amp; Inferences</a:t>
          </a:r>
          <a:endParaRPr lang="en-US" dirty="0">
            <a:solidFill>
              <a:schemeClr val="tx1"/>
            </a:solidFill>
          </a:endParaRPr>
        </a:p>
      </dgm:t>
    </dgm:pt>
    <dgm:pt modelId="{C3C1BDE9-7C4B-463B-A9AB-271484708C10}" type="parTrans" cxnId="{CDBB4494-DB71-4D93-9718-B61499392974}">
      <dgm:prSet/>
      <dgm:spPr/>
      <dgm:t>
        <a:bodyPr/>
        <a:lstStyle/>
        <a:p>
          <a:endParaRPr lang="en-US"/>
        </a:p>
      </dgm:t>
    </dgm:pt>
    <dgm:pt modelId="{645FCF07-4ACF-45B1-9ABF-F965487B9EB0}" type="sibTrans" cxnId="{CDBB4494-DB71-4D93-9718-B61499392974}">
      <dgm:prSet/>
      <dgm:spPr/>
      <dgm:t>
        <a:bodyPr/>
        <a:lstStyle/>
        <a:p>
          <a:endParaRPr lang="en-US"/>
        </a:p>
      </dgm:t>
    </dgm:pt>
    <dgm:pt modelId="{3E3EB7D6-33D6-483E-97D0-9E70C6003BB6}">
      <dgm:prSet phldrT="[Text]"/>
      <dgm:spPr/>
      <dgm:t>
        <a:bodyPr/>
        <a:lstStyle/>
        <a:p>
          <a:r>
            <a:rPr lang="en-US" dirty="0" smtClean="0">
              <a:solidFill>
                <a:schemeClr val="tx1"/>
              </a:solidFill>
            </a:rPr>
            <a:t>Developing Hypotheses</a:t>
          </a:r>
          <a:endParaRPr lang="en-US" dirty="0">
            <a:solidFill>
              <a:schemeClr val="tx1"/>
            </a:solidFill>
          </a:endParaRPr>
        </a:p>
      </dgm:t>
    </dgm:pt>
    <dgm:pt modelId="{E7357F79-F49B-41E6-813B-7B1D248A812E}" type="parTrans" cxnId="{A067C74A-E364-495F-819E-4DA25452ED84}">
      <dgm:prSet/>
      <dgm:spPr/>
      <dgm:t>
        <a:bodyPr/>
        <a:lstStyle/>
        <a:p>
          <a:endParaRPr lang="en-US"/>
        </a:p>
      </dgm:t>
    </dgm:pt>
    <dgm:pt modelId="{4D3EE41C-3B99-4637-849B-611A4173B52D}" type="sibTrans" cxnId="{A067C74A-E364-495F-819E-4DA25452ED84}">
      <dgm:prSet/>
      <dgm:spPr/>
      <dgm:t>
        <a:bodyPr/>
        <a:lstStyle/>
        <a:p>
          <a:endParaRPr lang="en-US"/>
        </a:p>
      </dgm:t>
    </dgm:pt>
    <dgm:pt modelId="{735C03E6-3F80-44AD-8207-06C4AB8EC289}">
      <dgm:prSet phldrT="[Text]"/>
      <dgm:spPr/>
      <dgm:t>
        <a:bodyPr/>
        <a:lstStyle/>
        <a:p>
          <a:r>
            <a:rPr lang="en-US" dirty="0" smtClean="0"/>
            <a:t>Conducting Experiments</a:t>
          </a:r>
          <a:endParaRPr lang="en-US" dirty="0"/>
        </a:p>
      </dgm:t>
    </dgm:pt>
    <dgm:pt modelId="{B63E2B5C-AE3B-4CD8-89B1-2556D6338C94}" type="parTrans" cxnId="{CA90E458-C666-4197-AF57-5A00FF5FBAC4}">
      <dgm:prSet/>
      <dgm:spPr/>
      <dgm:t>
        <a:bodyPr/>
        <a:lstStyle/>
        <a:p>
          <a:endParaRPr lang="en-US"/>
        </a:p>
      </dgm:t>
    </dgm:pt>
    <dgm:pt modelId="{4F7A8DD8-B38C-4BD4-A95A-07CCE66DF9DD}" type="sibTrans" cxnId="{CA90E458-C666-4197-AF57-5A00FF5FBAC4}">
      <dgm:prSet/>
      <dgm:spPr/>
      <dgm:t>
        <a:bodyPr/>
        <a:lstStyle/>
        <a:p>
          <a:endParaRPr lang="en-US"/>
        </a:p>
      </dgm:t>
    </dgm:pt>
    <dgm:pt modelId="{7FE6FFB2-8C1D-4F2F-AF2D-F7A97CF51D4C}">
      <dgm:prSet phldrT="[Text]"/>
      <dgm:spPr/>
      <dgm:t>
        <a:bodyPr/>
        <a:lstStyle/>
        <a:p>
          <a:r>
            <a:rPr lang="en-US" dirty="0" smtClean="0"/>
            <a:t>Collecting Data</a:t>
          </a:r>
          <a:endParaRPr lang="en-US" dirty="0"/>
        </a:p>
      </dgm:t>
    </dgm:pt>
    <dgm:pt modelId="{A8A57479-A069-48F3-A887-9470DA9BDE45}" type="parTrans" cxnId="{37827B30-DC03-47D8-A58A-C929EF769E7C}">
      <dgm:prSet/>
      <dgm:spPr/>
      <dgm:t>
        <a:bodyPr/>
        <a:lstStyle/>
        <a:p>
          <a:endParaRPr lang="en-US"/>
        </a:p>
      </dgm:t>
    </dgm:pt>
    <dgm:pt modelId="{8E8B86A8-4A5C-4E88-BA93-F2B849ABD3F1}" type="sibTrans" cxnId="{37827B30-DC03-47D8-A58A-C929EF769E7C}">
      <dgm:prSet/>
      <dgm:spPr/>
      <dgm:t>
        <a:bodyPr/>
        <a:lstStyle/>
        <a:p>
          <a:endParaRPr lang="en-US"/>
        </a:p>
      </dgm:t>
    </dgm:pt>
    <dgm:pt modelId="{DE7CED82-E906-4768-BA33-36A19A1AAC22}" type="pres">
      <dgm:prSet presAssocID="{31C19F15-23B0-40BC-B7BD-478D75981D5E}" presName="Name0" presStyleCnt="0">
        <dgm:presLayoutVars>
          <dgm:dir/>
          <dgm:resizeHandles val="exact"/>
        </dgm:presLayoutVars>
      </dgm:prSet>
      <dgm:spPr/>
    </dgm:pt>
    <dgm:pt modelId="{C6D1B53F-A1AE-4B4F-8685-835ECA3ABD4A}" type="pres">
      <dgm:prSet presAssocID="{2E37CCA3-DB26-4FC9-B282-6E041B150626}" presName="node" presStyleLbl="node1" presStyleIdx="0" presStyleCnt="5">
        <dgm:presLayoutVars>
          <dgm:bulletEnabled val="1"/>
        </dgm:presLayoutVars>
      </dgm:prSet>
      <dgm:spPr/>
      <dgm:t>
        <a:bodyPr/>
        <a:lstStyle/>
        <a:p>
          <a:endParaRPr lang="en-US"/>
        </a:p>
      </dgm:t>
    </dgm:pt>
    <dgm:pt modelId="{98E99266-B1FE-4944-AB15-A2E48B7B499C}" type="pres">
      <dgm:prSet presAssocID="{B5DC4017-9576-40B8-B7D3-18C073044C5D}" presName="sibTrans" presStyleLbl="sibTrans2D1" presStyleIdx="0" presStyleCnt="4"/>
      <dgm:spPr/>
      <dgm:t>
        <a:bodyPr/>
        <a:lstStyle/>
        <a:p>
          <a:endParaRPr lang="en-US"/>
        </a:p>
      </dgm:t>
    </dgm:pt>
    <dgm:pt modelId="{896F3F72-F0EE-4E03-A432-C3AC6174BEE8}" type="pres">
      <dgm:prSet presAssocID="{B5DC4017-9576-40B8-B7D3-18C073044C5D}" presName="connectorText" presStyleLbl="sibTrans2D1" presStyleIdx="0" presStyleCnt="4"/>
      <dgm:spPr/>
      <dgm:t>
        <a:bodyPr/>
        <a:lstStyle/>
        <a:p>
          <a:endParaRPr lang="en-US"/>
        </a:p>
      </dgm:t>
    </dgm:pt>
    <dgm:pt modelId="{D5FA24F5-5289-49AC-A7B8-0E1140B51995}" type="pres">
      <dgm:prSet presAssocID="{8B6848C9-EFBF-40CF-B542-D422D21D2228}" presName="node" presStyleLbl="node1" presStyleIdx="1" presStyleCnt="5">
        <dgm:presLayoutVars>
          <dgm:bulletEnabled val="1"/>
        </dgm:presLayoutVars>
      </dgm:prSet>
      <dgm:spPr/>
      <dgm:t>
        <a:bodyPr/>
        <a:lstStyle/>
        <a:p>
          <a:endParaRPr lang="en-US"/>
        </a:p>
      </dgm:t>
    </dgm:pt>
    <dgm:pt modelId="{0F738B04-CECC-4A1F-9F52-0FE62A988BCE}" type="pres">
      <dgm:prSet presAssocID="{645FCF07-4ACF-45B1-9ABF-F965487B9EB0}" presName="sibTrans" presStyleLbl="sibTrans2D1" presStyleIdx="1" presStyleCnt="4"/>
      <dgm:spPr/>
      <dgm:t>
        <a:bodyPr/>
        <a:lstStyle/>
        <a:p>
          <a:endParaRPr lang="en-US"/>
        </a:p>
      </dgm:t>
    </dgm:pt>
    <dgm:pt modelId="{9D9FD98F-3644-422B-98F7-18F41038F384}" type="pres">
      <dgm:prSet presAssocID="{645FCF07-4ACF-45B1-9ABF-F965487B9EB0}" presName="connectorText" presStyleLbl="sibTrans2D1" presStyleIdx="1" presStyleCnt="4"/>
      <dgm:spPr/>
      <dgm:t>
        <a:bodyPr/>
        <a:lstStyle/>
        <a:p>
          <a:endParaRPr lang="en-US"/>
        </a:p>
      </dgm:t>
    </dgm:pt>
    <dgm:pt modelId="{3CEAE705-3B83-4AC9-B89A-B17463E81D39}" type="pres">
      <dgm:prSet presAssocID="{3E3EB7D6-33D6-483E-97D0-9E70C6003BB6}" presName="node" presStyleLbl="node1" presStyleIdx="2" presStyleCnt="5">
        <dgm:presLayoutVars>
          <dgm:bulletEnabled val="1"/>
        </dgm:presLayoutVars>
      </dgm:prSet>
      <dgm:spPr/>
      <dgm:t>
        <a:bodyPr/>
        <a:lstStyle/>
        <a:p>
          <a:endParaRPr lang="en-US"/>
        </a:p>
      </dgm:t>
    </dgm:pt>
    <dgm:pt modelId="{1C5A7A1E-58A9-498C-B606-3D79B08C3655}" type="pres">
      <dgm:prSet presAssocID="{4D3EE41C-3B99-4637-849B-611A4173B52D}" presName="sibTrans" presStyleLbl="sibTrans2D1" presStyleIdx="2" presStyleCnt="4"/>
      <dgm:spPr/>
      <dgm:t>
        <a:bodyPr/>
        <a:lstStyle/>
        <a:p>
          <a:endParaRPr lang="en-US"/>
        </a:p>
      </dgm:t>
    </dgm:pt>
    <dgm:pt modelId="{417D4E31-2954-426E-8883-740EDBE282A2}" type="pres">
      <dgm:prSet presAssocID="{4D3EE41C-3B99-4637-849B-611A4173B52D}" presName="connectorText" presStyleLbl="sibTrans2D1" presStyleIdx="2" presStyleCnt="4"/>
      <dgm:spPr/>
      <dgm:t>
        <a:bodyPr/>
        <a:lstStyle/>
        <a:p>
          <a:endParaRPr lang="en-US"/>
        </a:p>
      </dgm:t>
    </dgm:pt>
    <dgm:pt modelId="{F9BEF645-5BA3-421B-A06B-C9AF67A44DA2}" type="pres">
      <dgm:prSet presAssocID="{735C03E6-3F80-44AD-8207-06C4AB8EC289}" presName="node" presStyleLbl="node1" presStyleIdx="3" presStyleCnt="5">
        <dgm:presLayoutVars>
          <dgm:bulletEnabled val="1"/>
        </dgm:presLayoutVars>
      </dgm:prSet>
      <dgm:spPr/>
      <dgm:t>
        <a:bodyPr/>
        <a:lstStyle/>
        <a:p>
          <a:endParaRPr lang="en-US"/>
        </a:p>
      </dgm:t>
    </dgm:pt>
    <dgm:pt modelId="{6741C032-67F0-4C98-B635-2EF45F1ADDC9}" type="pres">
      <dgm:prSet presAssocID="{4F7A8DD8-B38C-4BD4-A95A-07CCE66DF9DD}" presName="sibTrans" presStyleLbl="sibTrans2D1" presStyleIdx="3" presStyleCnt="4"/>
      <dgm:spPr/>
      <dgm:t>
        <a:bodyPr/>
        <a:lstStyle/>
        <a:p>
          <a:endParaRPr lang="en-US"/>
        </a:p>
      </dgm:t>
    </dgm:pt>
    <dgm:pt modelId="{1C28F7BB-A37F-496D-ADB5-ACB09BE248EC}" type="pres">
      <dgm:prSet presAssocID="{4F7A8DD8-B38C-4BD4-A95A-07CCE66DF9DD}" presName="connectorText" presStyleLbl="sibTrans2D1" presStyleIdx="3" presStyleCnt="4"/>
      <dgm:spPr/>
      <dgm:t>
        <a:bodyPr/>
        <a:lstStyle/>
        <a:p>
          <a:endParaRPr lang="en-US"/>
        </a:p>
      </dgm:t>
    </dgm:pt>
    <dgm:pt modelId="{0BBB4721-7AA2-47A1-9A7D-829D0855986F}" type="pres">
      <dgm:prSet presAssocID="{7FE6FFB2-8C1D-4F2F-AF2D-F7A97CF51D4C}" presName="node" presStyleLbl="node1" presStyleIdx="4" presStyleCnt="5">
        <dgm:presLayoutVars>
          <dgm:bulletEnabled val="1"/>
        </dgm:presLayoutVars>
      </dgm:prSet>
      <dgm:spPr/>
      <dgm:t>
        <a:bodyPr/>
        <a:lstStyle/>
        <a:p>
          <a:endParaRPr lang="en-US"/>
        </a:p>
      </dgm:t>
    </dgm:pt>
  </dgm:ptLst>
  <dgm:cxnLst>
    <dgm:cxn modelId="{A067C74A-E364-495F-819E-4DA25452ED84}" srcId="{31C19F15-23B0-40BC-B7BD-478D75981D5E}" destId="{3E3EB7D6-33D6-483E-97D0-9E70C6003BB6}" srcOrd="2" destOrd="0" parTransId="{E7357F79-F49B-41E6-813B-7B1D248A812E}" sibTransId="{4D3EE41C-3B99-4637-849B-611A4173B52D}"/>
    <dgm:cxn modelId="{2E79B38A-848F-48EE-B69E-F10D60466F4C}" type="presOf" srcId="{4D3EE41C-3B99-4637-849B-611A4173B52D}" destId="{417D4E31-2954-426E-8883-740EDBE282A2}" srcOrd="1" destOrd="0" presId="urn:microsoft.com/office/officeart/2005/8/layout/process1"/>
    <dgm:cxn modelId="{FB026544-742A-4290-8223-16A94ADBDFE1}" srcId="{31C19F15-23B0-40BC-B7BD-478D75981D5E}" destId="{2E37CCA3-DB26-4FC9-B282-6E041B150626}" srcOrd="0" destOrd="0" parTransId="{8DE3A212-BDEA-421C-9AB5-412C5CC86448}" sibTransId="{B5DC4017-9576-40B8-B7D3-18C073044C5D}"/>
    <dgm:cxn modelId="{8713D908-4FB5-4C4D-A79C-E1A352CE817B}" type="presOf" srcId="{7FE6FFB2-8C1D-4F2F-AF2D-F7A97CF51D4C}" destId="{0BBB4721-7AA2-47A1-9A7D-829D0855986F}" srcOrd="0" destOrd="0" presId="urn:microsoft.com/office/officeart/2005/8/layout/process1"/>
    <dgm:cxn modelId="{B5DAD1C7-0139-4AEC-AD47-7913F2F09568}" type="presOf" srcId="{4D3EE41C-3B99-4637-849B-611A4173B52D}" destId="{1C5A7A1E-58A9-498C-B606-3D79B08C3655}" srcOrd="0" destOrd="0" presId="urn:microsoft.com/office/officeart/2005/8/layout/process1"/>
    <dgm:cxn modelId="{1D6CC284-1ADA-4199-ACE3-F2B65D961E64}" type="presOf" srcId="{645FCF07-4ACF-45B1-9ABF-F965487B9EB0}" destId="{0F738B04-CECC-4A1F-9F52-0FE62A988BCE}" srcOrd="0" destOrd="0" presId="urn:microsoft.com/office/officeart/2005/8/layout/process1"/>
    <dgm:cxn modelId="{CDBB4494-DB71-4D93-9718-B61499392974}" srcId="{31C19F15-23B0-40BC-B7BD-478D75981D5E}" destId="{8B6848C9-EFBF-40CF-B542-D422D21D2228}" srcOrd="1" destOrd="0" parTransId="{C3C1BDE9-7C4B-463B-A9AB-271484708C10}" sibTransId="{645FCF07-4ACF-45B1-9ABF-F965487B9EB0}"/>
    <dgm:cxn modelId="{8D78C7FA-BF46-471E-8B94-9AD555899F55}" type="presOf" srcId="{3E3EB7D6-33D6-483E-97D0-9E70C6003BB6}" destId="{3CEAE705-3B83-4AC9-B89A-B17463E81D39}" srcOrd="0" destOrd="0" presId="urn:microsoft.com/office/officeart/2005/8/layout/process1"/>
    <dgm:cxn modelId="{9FB2B52D-D866-474F-8F15-4E2F00B954CF}" type="presOf" srcId="{31C19F15-23B0-40BC-B7BD-478D75981D5E}" destId="{DE7CED82-E906-4768-BA33-36A19A1AAC22}" srcOrd="0" destOrd="0" presId="urn:microsoft.com/office/officeart/2005/8/layout/process1"/>
    <dgm:cxn modelId="{5E0D3EA3-F622-4E39-A059-97D8A83CDA02}" type="presOf" srcId="{2E37CCA3-DB26-4FC9-B282-6E041B150626}" destId="{C6D1B53F-A1AE-4B4F-8685-835ECA3ABD4A}" srcOrd="0" destOrd="0" presId="urn:microsoft.com/office/officeart/2005/8/layout/process1"/>
    <dgm:cxn modelId="{1F4A5909-4F18-4CBE-AA38-47CC376E2071}" type="presOf" srcId="{645FCF07-4ACF-45B1-9ABF-F965487B9EB0}" destId="{9D9FD98F-3644-422B-98F7-18F41038F384}" srcOrd="1" destOrd="0" presId="urn:microsoft.com/office/officeart/2005/8/layout/process1"/>
    <dgm:cxn modelId="{CD37E3A7-1105-48F2-95A9-D043AED917C4}" type="presOf" srcId="{4F7A8DD8-B38C-4BD4-A95A-07CCE66DF9DD}" destId="{6741C032-67F0-4C98-B635-2EF45F1ADDC9}" srcOrd="0" destOrd="0" presId="urn:microsoft.com/office/officeart/2005/8/layout/process1"/>
    <dgm:cxn modelId="{4CEFF03C-EE36-48BE-A002-8ACE8607A1A8}" type="presOf" srcId="{8B6848C9-EFBF-40CF-B542-D422D21D2228}" destId="{D5FA24F5-5289-49AC-A7B8-0E1140B51995}" srcOrd="0" destOrd="0" presId="urn:microsoft.com/office/officeart/2005/8/layout/process1"/>
    <dgm:cxn modelId="{38F2BAD6-27D5-436A-8376-80F6DCACA284}" type="presOf" srcId="{B5DC4017-9576-40B8-B7D3-18C073044C5D}" destId="{98E99266-B1FE-4944-AB15-A2E48B7B499C}" srcOrd="0" destOrd="0" presId="urn:microsoft.com/office/officeart/2005/8/layout/process1"/>
    <dgm:cxn modelId="{37827B30-DC03-47D8-A58A-C929EF769E7C}" srcId="{31C19F15-23B0-40BC-B7BD-478D75981D5E}" destId="{7FE6FFB2-8C1D-4F2F-AF2D-F7A97CF51D4C}" srcOrd="4" destOrd="0" parTransId="{A8A57479-A069-48F3-A887-9470DA9BDE45}" sibTransId="{8E8B86A8-4A5C-4E88-BA93-F2B849ABD3F1}"/>
    <dgm:cxn modelId="{9E9E5179-7EF5-4844-A4F8-95ED794236CB}" type="presOf" srcId="{B5DC4017-9576-40B8-B7D3-18C073044C5D}" destId="{896F3F72-F0EE-4E03-A432-C3AC6174BEE8}" srcOrd="1" destOrd="0" presId="urn:microsoft.com/office/officeart/2005/8/layout/process1"/>
    <dgm:cxn modelId="{CA90E458-C666-4197-AF57-5A00FF5FBAC4}" srcId="{31C19F15-23B0-40BC-B7BD-478D75981D5E}" destId="{735C03E6-3F80-44AD-8207-06C4AB8EC289}" srcOrd="3" destOrd="0" parTransId="{B63E2B5C-AE3B-4CD8-89B1-2556D6338C94}" sibTransId="{4F7A8DD8-B38C-4BD4-A95A-07CCE66DF9DD}"/>
    <dgm:cxn modelId="{8F6796AF-982B-4E6B-B7AE-A694CB6A1761}" type="presOf" srcId="{735C03E6-3F80-44AD-8207-06C4AB8EC289}" destId="{F9BEF645-5BA3-421B-A06B-C9AF67A44DA2}" srcOrd="0" destOrd="0" presId="urn:microsoft.com/office/officeart/2005/8/layout/process1"/>
    <dgm:cxn modelId="{A929D1A4-B520-4E5D-802F-35DD2BF3B943}" type="presOf" srcId="{4F7A8DD8-B38C-4BD4-A95A-07CCE66DF9DD}" destId="{1C28F7BB-A37F-496D-ADB5-ACB09BE248EC}" srcOrd="1" destOrd="0" presId="urn:microsoft.com/office/officeart/2005/8/layout/process1"/>
    <dgm:cxn modelId="{C87CE93B-7593-4299-859E-28BD34C438C7}" type="presParOf" srcId="{DE7CED82-E906-4768-BA33-36A19A1AAC22}" destId="{C6D1B53F-A1AE-4B4F-8685-835ECA3ABD4A}" srcOrd="0" destOrd="0" presId="urn:microsoft.com/office/officeart/2005/8/layout/process1"/>
    <dgm:cxn modelId="{C8A50EE6-B7DE-4CF2-9D31-B63AB0BA4E08}" type="presParOf" srcId="{DE7CED82-E906-4768-BA33-36A19A1AAC22}" destId="{98E99266-B1FE-4944-AB15-A2E48B7B499C}" srcOrd="1" destOrd="0" presId="urn:microsoft.com/office/officeart/2005/8/layout/process1"/>
    <dgm:cxn modelId="{765B5D33-9620-409A-BC28-33ADFF210E1F}" type="presParOf" srcId="{98E99266-B1FE-4944-AB15-A2E48B7B499C}" destId="{896F3F72-F0EE-4E03-A432-C3AC6174BEE8}" srcOrd="0" destOrd="0" presId="urn:microsoft.com/office/officeart/2005/8/layout/process1"/>
    <dgm:cxn modelId="{DAB60E42-489B-4CEC-B6C8-FA2CBD6FC7A1}" type="presParOf" srcId="{DE7CED82-E906-4768-BA33-36A19A1AAC22}" destId="{D5FA24F5-5289-49AC-A7B8-0E1140B51995}" srcOrd="2" destOrd="0" presId="urn:microsoft.com/office/officeart/2005/8/layout/process1"/>
    <dgm:cxn modelId="{9CEFF5CA-F8F6-4D6C-97BE-C54A32C7E2C5}" type="presParOf" srcId="{DE7CED82-E906-4768-BA33-36A19A1AAC22}" destId="{0F738B04-CECC-4A1F-9F52-0FE62A988BCE}" srcOrd="3" destOrd="0" presId="urn:microsoft.com/office/officeart/2005/8/layout/process1"/>
    <dgm:cxn modelId="{81286DCE-F6CC-412D-A030-28B0423712E1}" type="presParOf" srcId="{0F738B04-CECC-4A1F-9F52-0FE62A988BCE}" destId="{9D9FD98F-3644-422B-98F7-18F41038F384}" srcOrd="0" destOrd="0" presId="urn:microsoft.com/office/officeart/2005/8/layout/process1"/>
    <dgm:cxn modelId="{F7EED0A1-F701-4A37-A38F-9261C6674077}" type="presParOf" srcId="{DE7CED82-E906-4768-BA33-36A19A1AAC22}" destId="{3CEAE705-3B83-4AC9-B89A-B17463E81D39}" srcOrd="4" destOrd="0" presId="urn:microsoft.com/office/officeart/2005/8/layout/process1"/>
    <dgm:cxn modelId="{9B02C165-41D8-4265-AAC0-117C495FC6A7}" type="presParOf" srcId="{DE7CED82-E906-4768-BA33-36A19A1AAC22}" destId="{1C5A7A1E-58A9-498C-B606-3D79B08C3655}" srcOrd="5" destOrd="0" presId="urn:microsoft.com/office/officeart/2005/8/layout/process1"/>
    <dgm:cxn modelId="{A74A4A96-43CA-4FA8-921B-B68B7B4018C1}" type="presParOf" srcId="{1C5A7A1E-58A9-498C-B606-3D79B08C3655}" destId="{417D4E31-2954-426E-8883-740EDBE282A2}" srcOrd="0" destOrd="0" presId="urn:microsoft.com/office/officeart/2005/8/layout/process1"/>
    <dgm:cxn modelId="{18DDA770-2437-4AF6-979D-C76DE186D553}" type="presParOf" srcId="{DE7CED82-E906-4768-BA33-36A19A1AAC22}" destId="{F9BEF645-5BA3-421B-A06B-C9AF67A44DA2}" srcOrd="6" destOrd="0" presId="urn:microsoft.com/office/officeart/2005/8/layout/process1"/>
    <dgm:cxn modelId="{C14CC93F-F8BF-4A45-80D9-7A6951A4330A}" type="presParOf" srcId="{DE7CED82-E906-4768-BA33-36A19A1AAC22}" destId="{6741C032-67F0-4C98-B635-2EF45F1ADDC9}" srcOrd="7" destOrd="0" presId="urn:microsoft.com/office/officeart/2005/8/layout/process1"/>
    <dgm:cxn modelId="{80321F28-05AD-425E-ABEC-6011625200BD}" type="presParOf" srcId="{6741C032-67F0-4C98-B635-2EF45F1ADDC9}" destId="{1C28F7BB-A37F-496D-ADB5-ACB09BE248EC}" srcOrd="0" destOrd="0" presId="urn:microsoft.com/office/officeart/2005/8/layout/process1"/>
    <dgm:cxn modelId="{9BA4BB7A-70A2-42D4-A64E-57EF902642BD}" type="presParOf" srcId="{DE7CED82-E906-4768-BA33-36A19A1AAC22}" destId="{0BBB4721-7AA2-47A1-9A7D-829D0855986F}"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1B53F-A1AE-4B4F-8685-835ECA3ABD4A}">
      <dsp:nvSpPr>
        <dsp:cNvPr id="0" name=""/>
        <dsp:cNvSpPr/>
      </dsp:nvSpPr>
      <dsp:spPr>
        <a:xfrm>
          <a:off x="4405" y="611385"/>
          <a:ext cx="1365646" cy="8193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Posing Questions</a:t>
          </a:r>
          <a:endParaRPr lang="en-US" sz="1500" kern="1200" dirty="0">
            <a:solidFill>
              <a:schemeClr val="tx1"/>
            </a:solidFill>
          </a:endParaRPr>
        </a:p>
      </dsp:txBody>
      <dsp:txXfrm>
        <a:off x="4405" y="611385"/>
        <a:ext cx="1365646" cy="819388"/>
      </dsp:txXfrm>
    </dsp:sp>
    <dsp:sp modelId="{98E99266-B1FE-4944-AB15-A2E48B7B499C}">
      <dsp:nvSpPr>
        <dsp:cNvPr id="0" name=""/>
        <dsp:cNvSpPr/>
      </dsp:nvSpPr>
      <dsp:spPr>
        <a:xfrm>
          <a:off x="1506616" y="851739"/>
          <a:ext cx="289517" cy="33868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06616" y="851739"/>
        <a:ext cx="289517" cy="338680"/>
      </dsp:txXfrm>
    </dsp:sp>
    <dsp:sp modelId="{D5FA24F5-5289-49AC-A7B8-0E1140B51995}">
      <dsp:nvSpPr>
        <dsp:cNvPr id="0" name=""/>
        <dsp:cNvSpPr/>
      </dsp:nvSpPr>
      <dsp:spPr>
        <a:xfrm>
          <a:off x="1916310" y="611385"/>
          <a:ext cx="1365646" cy="819388"/>
        </a:xfrm>
        <a:prstGeom prst="roundRect">
          <a:avLst>
            <a:gd name="adj" fmla="val 10000"/>
          </a:avLst>
        </a:prstGeom>
        <a:solidFill>
          <a:schemeClr val="accent3">
            <a:hueOff val="-3600000"/>
            <a:satOff val="-25000"/>
            <a:lumOff val="-23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Making Observations &amp; Inferences</a:t>
          </a:r>
          <a:endParaRPr lang="en-US" sz="1500" kern="1200" dirty="0">
            <a:solidFill>
              <a:schemeClr val="tx1"/>
            </a:solidFill>
          </a:endParaRPr>
        </a:p>
      </dsp:txBody>
      <dsp:txXfrm>
        <a:off x="1916310" y="611385"/>
        <a:ext cx="1365646" cy="819388"/>
      </dsp:txXfrm>
    </dsp:sp>
    <dsp:sp modelId="{0F738B04-CECC-4A1F-9F52-0FE62A988BCE}">
      <dsp:nvSpPr>
        <dsp:cNvPr id="0" name=""/>
        <dsp:cNvSpPr/>
      </dsp:nvSpPr>
      <dsp:spPr>
        <a:xfrm>
          <a:off x="3418522" y="851739"/>
          <a:ext cx="289517" cy="338680"/>
        </a:xfrm>
        <a:prstGeom prst="rightArrow">
          <a:avLst>
            <a:gd name="adj1" fmla="val 60000"/>
            <a:gd name="adj2" fmla="val 50000"/>
          </a:avLst>
        </a:prstGeom>
        <a:solidFill>
          <a:schemeClr val="accent3">
            <a:hueOff val="-4800000"/>
            <a:satOff val="-33333"/>
            <a:lumOff val="-3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18522" y="851739"/>
        <a:ext cx="289517" cy="338680"/>
      </dsp:txXfrm>
    </dsp:sp>
    <dsp:sp modelId="{3CEAE705-3B83-4AC9-B89A-B17463E81D39}">
      <dsp:nvSpPr>
        <dsp:cNvPr id="0" name=""/>
        <dsp:cNvSpPr/>
      </dsp:nvSpPr>
      <dsp:spPr>
        <a:xfrm>
          <a:off x="3828216" y="611385"/>
          <a:ext cx="1365646" cy="819388"/>
        </a:xfrm>
        <a:prstGeom prst="roundRect">
          <a:avLst>
            <a:gd name="adj" fmla="val 10000"/>
          </a:avLst>
        </a:prstGeom>
        <a:solidFill>
          <a:schemeClr val="accent3">
            <a:hueOff val="-7200000"/>
            <a:satOff val="-50000"/>
            <a:lumOff val="-4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Developing Hypotheses</a:t>
          </a:r>
          <a:endParaRPr lang="en-US" sz="1500" kern="1200" dirty="0">
            <a:solidFill>
              <a:schemeClr val="tx1"/>
            </a:solidFill>
          </a:endParaRPr>
        </a:p>
      </dsp:txBody>
      <dsp:txXfrm>
        <a:off x="3828216" y="611385"/>
        <a:ext cx="1365646" cy="819388"/>
      </dsp:txXfrm>
    </dsp:sp>
    <dsp:sp modelId="{1C5A7A1E-58A9-498C-B606-3D79B08C3655}">
      <dsp:nvSpPr>
        <dsp:cNvPr id="0" name=""/>
        <dsp:cNvSpPr/>
      </dsp:nvSpPr>
      <dsp:spPr>
        <a:xfrm>
          <a:off x="5330428" y="851739"/>
          <a:ext cx="289517" cy="338680"/>
        </a:xfrm>
        <a:prstGeom prst="rightArrow">
          <a:avLst>
            <a:gd name="adj1" fmla="val 60000"/>
            <a:gd name="adj2" fmla="val 50000"/>
          </a:avLst>
        </a:prstGeom>
        <a:solidFill>
          <a:schemeClr val="accent3">
            <a:hueOff val="-9600000"/>
            <a:satOff val="-66667"/>
            <a:lumOff val="-6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330428" y="851739"/>
        <a:ext cx="289517" cy="338680"/>
      </dsp:txXfrm>
    </dsp:sp>
    <dsp:sp modelId="{F9BEF645-5BA3-421B-A06B-C9AF67A44DA2}">
      <dsp:nvSpPr>
        <dsp:cNvPr id="0" name=""/>
        <dsp:cNvSpPr/>
      </dsp:nvSpPr>
      <dsp:spPr>
        <a:xfrm>
          <a:off x="5740122" y="611385"/>
          <a:ext cx="1365646" cy="819388"/>
        </a:xfrm>
        <a:prstGeom prst="roundRect">
          <a:avLst>
            <a:gd name="adj" fmla="val 10000"/>
          </a:avLst>
        </a:prstGeom>
        <a:solidFill>
          <a:schemeClr val="accent3">
            <a:hueOff val="-10800000"/>
            <a:satOff val="-75000"/>
            <a:lumOff val="-70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Conducting Experiments</a:t>
          </a:r>
          <a:endParaRPr lang="en-US" sz="1500" kern="1200" dirty="0"/>
        </a:p>
      </dsp:txBody>
      <dsp:txXfrm>
        <a:off x="5740122" y="611385"/>
        <a:ext cx="1365646" cy="819388"/>
      </dsp:txXfrm>
    </dsp:sp>
    <dsp:sp modelId="{6741C032-67F0-4C98-B635-2EF45F1ADDC9}">
      <dsp:nvSpPr>
        <dsp:cNvPr id="0" name=""/>
        <dsp:cNvSpPr/>
      </dsp:nvSpPr>
      <dsp:spPr>
        <a:xfrm>
          <a:off x="7242333" y="851739"/>
          <a:ext cx="289517" cy="338680"/>
        </a:xfrm>
        <a:prstGeom prst="rightArrow">
          <a:avLst>
            <a:gd name="adj1" fmla="val 60000"/>
            <a:gd name="adj2" fmla="val 50000"/>
          </a:avLst>
        </a:prstGeom>
        <a:solidFill>
          <a:schemeClr val="accent3">
            <a:hueOff val="-14400000"/>
            <a:satOff val="-100000"/>
            <a:lumOff val="-9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242333" y="851739"/>
        <a:ext cx="289517" cy="338680"/>
      </dsp:txXfrm>
    </dsp:sp>
    <dsp:sp modelId="{0BBB4721-7AA2-47A1-9A7D-829D0855986F}">
      <dsp:nvSpPr>
        <dsp:cNvPr id="0" name=""/>
        <dsp:cNvSpPr/>
      </dsp:nvSpPr>
      <dsp:spPr>
        <a:xfrm>
          <a:off x="7652027" y="611385"/>
          <a:ext cx="1365646" cy="819388"/>
        </a:xfrm>
        <a:prstGeom prst="roundRect">
          <a:avLst>
            <a:gd name="adj" fmla="val 10000"/>
          </a:avLst>
        </a:prstGeom>
        <a:solidFill>
          <a:schemeClr val="accent3">
            <a:hueOff val="-14400000"/>
            <a:satOff val="-100000"/>
            <a:lumOff val="-9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Collecting Data</a:t>
          </a:r>
          <a:endParaRPr lang="en-US" sz="1500" kern="1200" dirty="0"/>
        </a:p>
      </dsp:txBody>
      <dsp:txXfrm>
        <a:off x="7652027" y="611385"/>
        <a:ext cx="1365646" cy="8193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5DC653-E085-4B55-9E5A-0C41692008D1}" type="datetimeFigureOut">
              <a:rPr lang="en-US" smtClean="0"/>
              <a:pPr/>
              <a:t>8/20/2013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DFEEB9-2E82-4C4F-AF0E-5AB4205C238B}" type="slidenum">
              <a:rPr lang="en-US" smtClean="0"/>
              <a:pPr/>
              <a:t>‹#›</a:t>
            </a:fld>
            <a:endParaRPr lang="en-US"/>
          </a:p>
        </p:txBody>
      </p:sp>
    </p:spTree>
    <p:extLst>
      <p:ext uri="{BB962C8B-B14F-4D97-AF65-F5344CB8AC3E}">
        <p14:creationId xmlns:p14="http://schemas.microsoft.com/office/powerpoint/2010/main" xmlns="" val="4288360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0E8683-837D-4760-8C50-A7D693925655}" type="slidenum">
              <a:rPr lang="en-US"/>
              <a:pPr/>
              <a:t>‹#›</a:t>
            </a:fld>
            <a:endParaRPr lang="en-US"/>
          </a:p>
        </p:txBody>
      </p:sp>
    </p:spTree>
    <p:extLst>
      <p:ext uri="{BB962C8B-B14F-4D97-AF65-F5344CB8AC3E}">
        <p14:creationId xmlns:p14="http://schemas.microsoft.com/office/powerpoint/2010/main" xmlns="" val="4197991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Disproven</a:t>
            </a:r>
            <a:r>
              <a:rPr lang="en-US" baseline="0" dirty="0" smtClean="0"/>
              <a:t> Ideas Include:</a:t>
            </a:r>
          </a:p>
          <a:p>
            <a:r>
              <a:rPr lang="en-US" baseline="0" dirty="0" smtClean="0"/>
              <a:t>	Flat Earth			4 Elements</a:t>
            </a:r>
          </a:p>
          <a:p>
            <a:r>
              <a:rPr lang="en-US" baseline="0" dirty="0" smtClean="0"/>
              <a:t>	Geocentric Solar System		Spontaneous Generation</a:t>
            </a:r>
          </a:p>
          <a:p>
            <a:r>
              <a:rPr lang="en-US" baseline="0" dirty="0" smtClean="0"/>
              <a:t>	Alchemy			Pluto is </a:t>
            </a:r>
            <a:r>
              <a:rPr lang="en-US" baseline="0" smtClean="0"/>
              <a:t>a Planet</a:t>
            </a:r>
            <a:endParaRPr lang="en-US" baseline="0" dirty="0" smtClean="0"/>
          </a:p>
        </p:txBody>
      </p:sp>
      <p:sp>
        <p:nvSpPr>
          <p:cNvPr id="4" name="Slide Number Placeholder 3"/>
          <p:cNvSpPr>
            <a:spLocks noGrp="1"/>
          </p:cNvSpPr>
          <p:nvPr>
            <p:ph type="sldNum" sz="quarter" idx="10"/>
          </p:nvPr>
        </p:nvSpPr>
        <p:spPr/>
        <p:txBody>
          <a:bodyPr/>
          <a:lstStyle/>
          <a:p>
            <a:fld id="{010E8683-837D-4760-8C50-A7D69392565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**Greater detail on SI Units to come.**</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fan example for</a:t>
            </a:r>
            <a:r>
              <a:rPr lang="en-US" baseline="0" dirty="0" smtClean="0"/>
              <a:t> qualitative data/results.</a:t>
            </a:r>
          </a:p>
          <a:p>
            <a:r>
              <a:rPr lang="en-US" baseline="0" dirty="0" smtClean="0"/>
              <a:t>     The fan blades move – data</a:t>
            </a:r>
          </a:p>
          <a:p>
            <a:r>
              <a:rPr lang="en-US" baseline="0" dirty="0" smtClean="0"/>
              <a:t>     When the fan is aimed at a person, that person can feel air passing – data</a:t>
            </a:r>
          </a:p>
          <a:p>
            <a:r>
              <a:rPr lang="en-US" baseline="0" smtClean="0"/>
              <a:t>     The </a:t>
            </a:r>
            <a:r>
              <a:rPr lang="en-US" baseline="0" dirty="0" smtClean="0"/>
              <a:t>fan blades moving cause the air to move, as </a:t>
            </a:r>
            <a:r>
              <a:rPr lang="en-US" baseline="0" smtClean="0"/>
              <a:t>well – results</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lab report template at this time.</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anyone think of any examples of a scientific law?</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Examples: distance is in meters (m), mass is in kilograms (kg), time is in seconds (s), etc. </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End Part 2</a:t>
            </a:r>
            <a:endParaRPr lang="en-US"/>
          </a:p>
        </p:txBody>
      </p:sp>
      <p:sp>
        <p:nvSpPr>
          <p:cNvPr id="4" name="Slide Number Placeholder 3"/>
          <p:cNvSpPr>
            <a:spLocks noGrp="1"/>
          </p:cNvSpPr>
          <p:nvPr>
            <p:ph type="sldNum" sz="quarter" idx="10"/>
          </p:nvPr>
        </p:nvSpPr>
        <p:spPr/>
        <p:txBody>
          <a:bodyPr/>
          <a:lstStyle/>
          <a:p>
            <a:fld id="{010E8683-837D-4760-8C50-A7D693925655}"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prefixes: terra, </a:t>
            </a:r>
            <a:r>
              <a:rPr lang="en-US" dirty="0" err="1" smtClean="0"/>
              <a:t>hexa</a:t>
            </a:r>
            <a:r>
              <a:rPr lang="en-US" dirty="0" smtClean="0"/>
              <a:t>, </a:t>
            </a:r>
            <a:r>
              <a:rPr lang="en-US" dirty="0" err="1" smtClean="0"/>
              <a:t>pico</a:t>
            </a:r>
            <a:r>
              <a:rPr lang="en-US" dirty="0" smtClean="0"/>
              <a:t>, etc.</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bottom right corner to skip human number line demonstration.</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Prefixes do not cancel out unless their units match.</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his ideas were forcibly recanted at the time, they were much later proven to be true by other scientists.</a:t>
            </a:r>
          </a:p>
          <a:p>
            <a:endParaRPr lang="en-US" dirty="0" smtClean="0"/>
          </a:p>
          <a:p>
            <a:r>
              <a:rPr lang="en-US" dirty="0" smtClean="0"/>
              <a:t>Galileo is has since been called the “father of modern science.”</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Rather than astronomy, in our class, we will be studying physical science.</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a:t>
            </a:r>
            <a:r>
              <a:rPr lang="en-US" baseline="0" dirty="0" smtClean="0"/>
              <a:t> question everything. Try to </a:t>
            </a:r>
            <a:r>
              <a:rPr lang="en-US" baseline="0" dirty="0" smtClean="0"/>
              <a:t>find the </a:t>
            </a:r>
            <a:r>
              <a:rPr lang="en-US" baseline="0" dirty="0" smtClean="0"/>
              <a:t>reasons that things happen.</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Observations may be important, but they are not the only important part of the process.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Click bottom right corner to skip the fan demonstration.</a:t>
            </a:r>
          </a:p>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 would you set up an experiment to test each hypothesis?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End Part 1</a:t>
            </a:r>
          </a:p>
        </p:txBody>
      </p:sp>
      <p:sp>
        <p:nvSpPr>
          <p:cNvPr id="4" name="Slide Number Placeholder 3"/>
          <p:cNvSpPr>
            <a:spLocks noGrp="1"/>
          </p:cNvSpPr>
          <p:nvPr>
            <p:ph type="sldNum" sz="quarter" idx="10"/>
          </p:nvPr>
        </p:nvSpPr>
        <p:spPr/>
        <p:txBody>
          <a:bodyPr/>
          <a:lstStyle/>
          <a:p>
            <a:fld id="{010E8683-837D-4760-8C50-A7D69392565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bottom right corner to skip inquiry</a:t>
            </a:r>
            <a:r>
              <a:rPr lang="en-US" baseline="0" dirty="0" smtClean="0"/>
              <a:t> challenge with water in beaker.</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Typically, the data starts with the verb.</a:t>
            </a:r>
            <a:endParaRPr lang="en-US" dirty="0"/>
          </a:p>
        </p:txBody>
      </p:sp>
      <p:sp>
        <p:nvSpPr>
          <p:cNvPr id="4" name="Slide Number Placeholder 3"/>
          <p:cNvSpPr>
            <a:spLocks noGrp="1"/>
          </p:cNvSpPr>
          <p:nvPr>
            <p:ph type="sldNum" sz="quarter" idx="10"/>
          </p:nvPr>
        </p:nvSpPr>
        <p:spPr/>
        <p:txBody>
          <a:bodyPr/>
          <a:lstStyle/>
          <a:p>
            <a:fld id="{010E8683-837D-4760-8C50-A7D69392565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F6BA1CC5-330E-4414-A1C8-D44820C294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EED27D-5863-476B-A378-ABF2449E73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A7B916-2CD0-4C77-96BD-4A5BAC5AABE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p>
        </p:txBody>
      </p:sp>
      <p:sp>
        <p:nvSpPr>
          <p:cNvPr id="28678" name="Rectangle 6"/>
          <p:cNvSpPr>
            <a:spLocks noGrp="1" noChangeArrowheads="1"/>
          </p:cNvSpPr>
          <p:nvPr>
            <p:ph type="ftr" sz="quarter" idx="3"/>
          </p:nvPr>
        </p:nvSpPr>
        <p:spPr/>
        <p:txBody>
          <a:bodyPr/>
          <a:lstStyle>
            <a:lvl1pPr>
              <a:defRPr/>
            </a:lvl1pPr>
          </a:lstStyle>
          <a:p>
            <a:endParaRPr lang="en-US"/>
          </a:p>
        </p:txBody>
      </p:sp>
      <p:sp>
        <p:nvSpPr>
          <p:cNvPr id="28679" name="Rectangle 7"/>
          <p:cNvSpPr>
            <a:spLocks noGrp="1" noChangeArrowheads="1"/>
          </p:cNvSpPr>
          <p:nvPr>
            <p:ph type="sldNum" sz="quarter" idx="4"/>
          </p:nvPr>
        </p:nvSpPr>
        <p:spPr/>
        <p:txBody>
          <a:bodyPr/>
          <a:lstStyle>
            <a:lvl1pPr>
              <a:defRPr/>
            </a:lvl1pPr>
          </a:lstStyle>
          <a:p>
            <a:fld id="{5CEF8D7F-8580-44A1-A91E-D7D2FF3B4A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9DBC40-8BD7-428E-8E67-C21FDBE87C1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68D11-3BE2-4812-A2C6-F1594107A60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462AB5-13A6-4C80-8092-D592AD5B41A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B4977D-D833-4154-9D3F-20A1BACEF34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D40E15-7535-4138-A746-AD6B04BE704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D8EE08-B6B7-4A68-A757-DF0DBF5092B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F8BA57-7550-4D51-8217-43D052DA209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F9288D-AEA2-490B-9ADB-181BF938387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D360DD-151C-4F31-9450-22A671ABCF4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5A7AD-387B-47E1-A725-78020E56464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B25CCD-D8BC-4B41-8454-573D4A61B5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A80DE-2713-4E1D-B029-8AA10C0960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4BB66E-2228-4BBD-B9BA-9F756966A76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CE0502-0B1C-4A14-9F4F-CA7B308BF9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3A89AD-BE90-462C-81C9-6AF49684ED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2DAFA5-6CD5-4510-9D45-CA58AB3F43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D05CEE-06A2-4040-9DF6-746068D4A2B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CE9FFA-584F-4616-8D9A-8047E87C5F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0E35D2-040A-4A81-BEEF-C7882B1DC9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62414-41B1-4453-A536-A172D7882D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362200" y="2161425"/>
            <a:ext cx="4800600" cy="1343775"/>
          </a:xfrm>
        </p:spPr>
        <p:txBody>
          <a:bodyPr>
            <a:normAutofit/>
          </a:bodyPr>
          <a:lstStyle/>
          <a:p>
            <a:pPr algn="ctr"/>
            <a:r>
              <a:rPr lang="en-US" dirty="0" smtClean="0"/>
              <a:t>Physical Science  Introduction </a:t>
            </a:r>
            <a:endParaRPr lang="en-US" dirty="0"/>
          </a:p>
        </p:txBody>
      </p:sp>
      <p:sp>
        <p:nvSpPr>
          <p:cNvPr id="5" name="Rectangle 3"/>
          <p:cNvSpPr>
            <a:spLocks noGrp="1" noChangeArrowheads="1"/>
          </p:cNvSpPr>
          <p:nvPr>
            <p:ph type="subTitle" idx="1"/>
          </p:nvPr>
        </p:nvSpPr>
        <p:spPr>
          <a:xfrm>
            <a:off x="2209800" y="4006776"/>
            <a:ext cx="5105400" cy="1752600"/>
          </a:xfrm>
        </p:spPr>
        <p:txBody>
          <a:bodyPr/>
          <a:lstStyle/>
          <a:p>
            <a:pPr algn="ctr"/>
            <a:r>
              <a:rPr lang="en-US" dirty="0" smtClean="0">
                <a:solidFill>
                  <a:schemeClr val="bg2">
                    <a:lumMod val="75000"/>
                  </a:schemeClr>
                </a:solidFill>
              </a:rPr>
              <a:t>Mrs. Valentine</a:t>
            </a:r>
          </a:p>
          <a:p>
            <a:pPr algn="ctr"/>
            <a:r>
              <a:rPr lang="en-US" dirty="0" smtClean="0">
                <a:solidFill>
                  <a:schemeClr val="bg2">
                    <a:lumMod val="75000"/>
                  </a:schemeClr>
                </a:solidFill>
              </a:rPr>
              <a:t>Physical Science</a:t>
            </a:r>
          </a:p>
          <a:p>
            <a:pPr algn="ctr"/>
            <a:r>
              <a:rPr lang="en-US" dirty="0" smtClean="0">
                <a:solidFill>
                  <a:schemeClr val="bg2">
                    <a:lumMod val="75000"/>
                  </a:schemeClr>
                </a:solidFill>
              </a:rPr>
              <a:t>4</a:t>
            </a:r>
            <a:r>
              <a:rPr lang="en-US" baseline="30000" dirty="0" smtClean="0">
                <a:solidFill>
                  <a:schemeClr val="bg2">
                    <a:lumMod val="75000"/>
                  </a:schemeClr>
                </a:solidFill>
              </a:rPr>
              <a:t>th</a:t>
            </a:r>
            <a:r>
              <a:rPr lang="en-US" dirty="0" smtClean="0">
                <a:solidFill>
                  <a:schemeClr val="bg2">
                    <a:lumMod val="75000"/>
                  </a:schemeClr>
                </a:solidFill>
              </a:rPr>
              <a:t> and </a:t>
            </a:r>
            <a:r>
              <a:rPr lang="en-US" smtClean="0">
                <a:solidFill>
                  <a:schemeClr val="bg2">
                    <a:lumMod val="75000"/>
                  </a:schemeClr>
                </a:solidFill>
              </a:rPr>
              <a:t>6</a:t>
            </a:r>
            <a:r>
              <a:rPr lang="en-US" baseline="30000" smtClean="0">
                <a:solidFill>
                  <a:schemeClr val="bg2">
                    <a:lumMod val="75000"/>
                  </a:schemeClr>
                </a:solidFill>
              </a:rPr>
              <a:t>th</a:t>
            </a:r>
            <a:r>
              <a:rPr lang="en-US" smtClean="0">
                <a:solidFill>
                  <a:schemeClr val="bg2">
                    <a:lumMod val="75000"/>
                  </a:schemeClr>
                </a:solidFill>
              </a:rPr>
              <a:t> Periods</a:t>
            </a:r>
            <a:endParaRPr lang="en-US"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74638"/>
            <a:ext cx="8855075" cy="1143000"/>
          </a:xfrm>
        </p:spPr>
        <p:txBody>
          <a:bodyPr/>
          <a:lstStyle/>
          <a:p>
            <a:r>
              <a:rPr lang="en-US" dirty="0" smtClean="0"/>
              <a:t>Developing Hypotheses</a:t>
            </a:r>
            <a:endParaRPr lang="en-US" dirty="0"/>
          </a:p>
        </p:txBody>
      </p:sp>
      <p:sp>
        <p:nvSpPr>
          <p:cNvPr id="3" name="Content Placeholder 2"/>
          <p:cNvSpPr>
            <a:spLocks noGrp="1"/>
          </p:cNvSpPr>
          <p:nvPr>
            <p:ph idx="1"/>
          </p:nvPr>
        </p:nvSpPr>
        <p:spPr>
          <a:xfrm>
            <a:off x="165100" y="1600200"/>
            <a:ext cx="8855076" cy="5257800"/>
          </a:xfrm>
        </p:spPr>
        <p:txBody>
          <a:bodyPr/>
          <a:lstStyle/>
          <a:p>
            <a:r>
              <a:rPr lang="en-US" b="1" dirty="0" smtClean="0"/>
              <a:t>Definition: </a:t>
            </a:r>
            <a:r>
              <a:rPr lang="en-US" u="sng" dirty="0" smtClean="0"/>
              <a:t>Hypothesis</a:t>
            </a:r>
            <a:r>
              <a:rPr lang="en-US" dirty="0" smtClean="0"/>
              <a:t> – a possible explanation for observations.</a:t>
            </a:r>
          </a:p>
          <a:p>
            <a:endParaRPr lang="en-US" dirty="0" smtClean="0"/>
          </a:p>
          <a:p>
            <a:r>
              <a:rPr lang="en-US" b="1" dirty="0" smtClean="0"/>
              <a:t>In science, a hypothesis must be testable by </a:t>
            </a:r>
            <a:br>
              <a:rPr lang="en-US" b="1" dirty="0" smtClean="0"/>
            </a:br>
            <a:r>
              <a:rPr lang="en-US" b="1" dirty="0" smtClean="0"/>
              <a:t>observation or experiment.</a:t>
            </a:r>
          </a:p>
          <a:p>
            <a:endParaRPr lang="en-US" b="1" dirty="0" smtClean="0"/>
          </a:p>
          <a:p>
            <a:r>
              <a:rPr lang="en-US" dirty="0" smtClean="0"/>
              <a:t>Collected information may or may not support the hypothesis.</a:t>
            </a:r>
          </a:p>
          <a:p>
            <a:endParaRPr lang="en-US" dirty="0" smtClean="0"/>
          </a:p>
          <a:p>
            <a:r>
              <a:rPr lang="en-US" dirty="0" smtClean="0"/>
              <a:t>To continue our toy example, a suggested hypothesis may be: Temperature changes the color of the toy. The water is simply the medium and has no affect of its own.</a:t>
            </a:r>
          </a:p>
          <a:p>
            <a:endParaRPr lang="en-US" dirty="0"/>
          </a:p>
        </p:txBody>
      </p:sp>
      <p:pic>
        <p:nvPicPr>
          <p:cNvPr id="38914" name="Picture 2" descr="https://encrypted-tbn3.gstatic.com/images?q=tbn:ANd9GcTaM7YdrbtuD0YjZynRXWNk6ELU1XBP1eOjVerLnjMe-thpKLc66Q"/>
          <p:cNvPicPr>
            <a:picLocks noChangeAspect="1" noChangeArrowheads="1"/>
          </p:cNvPicPr>
          <p:nvPr/>
        </p:nvPicPr>
        <p:blipFill>
          <a:blip r:embed="rId3" cstate="print"/>
          <a:srcRect/>
          <a:stretch>
            <a:fillRect/>
          </a:stretch>
        </p:blipFill>
        <p:spPr bwMode="auto">
          <a:xfrm>
            <a:off x="7142181" y="2301239"/>
            <a:ext cx="1852593" cy="15948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61938"/>
            <a:ext cx="8855075" cy="1143000"/>
          </a:xfrm>
        </p:spPr>
        <p:txBody>
          <a:bodyPr/>
          <a:lstStyle/>
          <a:p>
            <a:r>
              <a:rPr lang="en-US" dirty="0" smtClean="0"/>
              <a:t>Hypotheses</a:t>
            </a:r>
            <a:endParaRPr lang="en-US" dirty="0"/>
          </a:p>
        </p:txBody>
      </p:sp>
      <p:sp>
        <p:nvSpPr>
          <p:cNvPr id="3" name="Content Placeholder 2"/>
          <p:cNvSpPr>
            <a:spLocks noGrp="1"/>
          </p:cNvSpPr>
          <p:nvPr>
            <p:ph idx="1"/>
          </p:nvPr>
        </p:nvSpPr>
        <p:spPr>
          <a:xfrm>
            <a:off x="152400" y="1600200"/>
            <a:ext cx="8867775" cy="5257800"/>
          </a:xfrm>
        </p:spPr>
        <p:txBody>
          <a:bodyPr/>
          <a:lstStyle/>
          <a:p>
            <a:r>
              <a:rPr lang="en-US" dirty="0" smtClean="0"/>
              <a:t>Hypotheses are typically accompanied by an educated guess. </a:t>
            </a:r>
          </a:p>
          <a:p>
            <a:endParaRPr lang="en-US" dirty="0" smtClean="0"/>
          </a:p>
          <a:p>
            <a:r>
              <a:rPr lang="en-US" dirty="0" smtClean="0"/>
              <a:t>For example, you may say that the warmer the temperatures, the more pink the toy will get. </a:t>
            </a:r>
          </a:p>
          <a:p>
            <a:endParaRPr lang="en-US" dirty="0" smtClean="0"/>
          </a:p>
          <a:p>
            <a:r>
              <a:rPr lang="en-US" dirty="0" smtClean="0"/>
              <a:t>Be careful with your predictions. You do not want to let the experiment be changed to ensure your prediction is correct. </a:t>
            </a:r>
          </a:p>
          <a:p>
            <a:endParaRPr lang="en-US" dirty="0" smtClean="0"/>
          </a:p>
          <a:p>
            <a:r>
              <a:rPr lang="en-US" dirty="0" smtClean="0"/>
              <a:t>Be absolutely positive that the experiment is still set up independent of your prediction.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3" presetClass="emph" presetSubtype="2" repeatCount="indefinite" autoRev="1" fill="remove" nodeType="withEffect">
                                  <p:stCondLst>
                                    <p:cond delay="0"/>
                                  </p:stCondLst>
                                  <p:childTnLst>
                                    <p:animClr clrSpc="rgb">
                                      <p:cBhvr override="childStyle">
                                        <p:cTn id="12" dur="1000" fill="hold"/>
                                        <p:tgtEl>
                                          <p:spTgt spid="3">
                                            <p:txEl>
                                              <p:pRg st="4" end="4"/>
                                            </p:txEl>
                                          </p:spTgt>
                                        </p:tgtEl>
                                        <p:attrNameLst>
                                          <p:attrName>style.color</p:attrName>
                                        </p:attrNameLst>
                                      </p:cBhvr>
                                      <p:to>
                                        <a:srgbClr val="FF0000"/>
                                      </p:to>
                                    </p:animClr>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33" y="58738"/>
            <a:ext cx="8841742" cy="1145004"/>
          </a:xfrm>
        </p:spPr>
        <p:txBody>
          <a:bodyPr/>
          <a:lstStyle/>
          <a:p>
            <a:r>
              <a:rPr lang="en-US" dirty="0" smtClean="0"/>
              <a:t>Sample Hypotheses</a:t>
            </a:r>
            <a:endParaRPr lang="en-US" dirty="0"/>
          </a:p>
        </p:txBody>
      </p:sp>
      <p:sp>
        <p:nvSpPr>
          <p:cNvPr id="3" name="Content Placeholder 2"/>
          <p:cNvSpPr>
            <a:spLocks noGrp="1"/>
          </p:cNvSpPr>
          <p:nvPr>
            <p:ph idx="1"/>
          </p:nvPr>
        </p:nvSpPr>
        <p:spPr>
          <a:xfrm>
            <a:off x="165100" y="1750060"/>
            <a:ext cx="8855075" cy="4894580"/>
          </a:xfrm>
        </p:spPr>
        <p:txBody>
          <a:bodyPr/>
          <a:lstStyle/>
          <a:p>
            <a:r>
              <a:rPr lang="en-US" dirty="0" smtClean="0"/>
              <a:t>Determine if each of the following hypotheses are testable or not:</a:t>
            </a:r>
          </a:p>
          <a:p>
            <a:endParaRPr lang="en-US" dirty="0" smtClean="0"/>
          </a:p>
          <a:p>
            <a:pPr lvl="1"/>
            <a:r>
              <a:rPr lang="en-US" dirty="0" smtClean="0"/>
              <a:t>The height of a person affects the size of his </a:t>
            </a:r>
            <a:br>
              <a:rPr lang="en-US" dirty="0" smtClean="0"/>
            </a:br>
            <a:r>
              <a:rPr lang="en-US" dirty="0" smtClean="0"/>
              <a:t>or her shadow.</a:t>
            </a:r>
          </a:p>
          <a:p>
            <a:endParaRPr lang="en-US" dirty="0" smtClean="0"/>
          </a:p>
          <a:p>
            <a:pPr lvl="8"/>
            <a:r>
              <a:rPr lang="en-US" dirty="0" smtClean="0"/>
              <a:t>A person’s luck affects the size of his or her arm span.</a:t>
            </a:r>
          </a:p>
          <a:p>
            <a:pPr lvl="1"/>
            <a:endParaRPr lang="en-US" dirty="0" smtClean="0"/>
          </a:p>
          <a:p>
            <a:pPr lvl="1"/>
            <a:r>
              <a:rPr lang="en-US" dirty="0" smtClean="0"/>
              <a:t>Temperature changes the color of the toy. The water is simply the medium and has no affect of its own.</a:t>
            </a:r>
          </a:p>
          <a:p>
            <a:pPr lvl="1"/>
            <a:endParaRPr lang="en-US" dirty="0" smtClean="0"/>
          </a:p>
        </p:txBody>
      </p:sp>
      <p:pic>
        <p:nvPicPr>
          <p:cNvPr id="36866" name="Picture 2" descr="http://totallycoolpix.com/wp-content/uploads/2011/04032011_shadows/shadows_011.jpg"/>
          <p:cNvPicPr>
            <a:picLocks noChangeAspect="1" noChangeArrowheads="1"/>
          </p:cNvPicPr>
          <p:nvPr/>
        </p:nvPicPr>
        <p:blipFill>
          <a:blip r:embed="rId3" cstate="print"/>
          <a:srcRect/>
          <a:stretch>
            <a:fillRect/>
          </a:stretch>
        </p:blipFill>
        <p:spPr bwMode="auto">
          <a:xfrm>
            <a:off x="7105016" y="2598761"/>
            <a:ext cx="1977806" cy="1287440"/>
          </a:xfrm>
          <a:prstGeom prst="rect">
            <a:avLst/>
          </a:prstGeom>
          <a:noFill/>
        </p:spPr>
      </p:pic>
      <p:pic>
        <p:nvPicPr>
          <p:cNvPr id="36868" name="Picture 4" descr="http://casinocheers.com/wp-content/uploads/2012/09/the-ballad-of-lady-luck.jpg"/>
          <p:cNvPicPr>
            <a:picLocks noChangeAspect="1" noChangeArrowheads="1"/>
          </p:cNvPicPr>
          <p:nvPr/>
        </p:nvPicPr>
        <p:blipFill>
          <a:blip r:embed="rId4" cstate="print"/>
          <a:srcRect/>
          <a:stretch>
            <a:fillRect/>
          </a:stretch>
        </p:blipFill>
        <p:spPr bwMode="auto">
          <a:xfrm>
            <a:off x="348616" y="3992881"/>
            <a:ext cx="1266339" cy="1266339"/>
          </a:xfrm>
          <a:prstGeom prst="rect">
            <a:avLst/>
          </a:prstGeom>
          <a:noFill/>
        </p:spPr>
      </p:pic>
      <p:pic>
        <p:nvPicPr>
          <p:cNvPr id="36870" name="Picture 6" descr="http://illuminations.nctm.org/lessons/Traveling/YARNGIRL.jpg"/>
          <p:cNvPicPr>
            <a:picLocks noChangeAspect="1" noChangeArrowheads="1"/>
          </p:cNvPicPr>
          <p:nvPr/>
        </p:nvPicPr>
        <p:blipFill>
          <a:blip r:embed="rId5" cstate="print"/>
          <a:srcRect/>
          <a:stretch>
            <a:fillRect/>
          </a:stretch>
        </p:blipFill>
        <p:spPr bwMode="auto">
          <a:xfrm>
            <a:off x="2578736" y="3978593"/>
            <a:ext cx="1093759" cy="1279207"/>
          </a:xfrm>
          <a:prstGeom prst="rect">
            <a:avLst/>
          </a:prstGeom>
          <a:noFill/>
        </p:spPr>
      </p:pic>
      <p:sp>
        <p:nvSpPr>
          <p:cNvPr id="7" name="Right Arrow 6"/>
          <p:cNvSpPr/>
          <p:nvPr/>
        </p:nvSpPr>
        <p:spPr>
          <a:xfrm>
            <a:off x="1767840" y="4474722"/>
            <a:ext cx="711541" cy="351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822055" cy="1143000"/>
          </a:xfrm>
        </p:spPr>
        <p:txBody>
          <a:bodyPr/>
          <a:lstStyle/>
          <a:p>
            <a:r>
              <a:rPr lang="en-US" dirty="0" smtClean="0"/>
              <a:t>Designing Controlled Experiments</a:t>
            </a:r>
            <a:endParaRPr lang="en-US" dirty="0"/>
          </a:p>
        </p:txBody>
      </p:sp>
      <p:sp>
        <p:nvSpPr>
          <p:cNvPr id="3" name="Content Placeholder 2"/>
          <p:cNvSpPr>
            <a:spLocks noGrp="1"/>
          </p:cNvSpPr>
          <p:nvPr>
            <p:ph idx="1"/>
          </p:nvPr>
        </p:nvSpPr>
        <p:spPr>
          <a:xfrm>
            <a:off x="182881" y="1600200"/>
            <a:ext cx="8837294" cy="5257800"/>
          </a:xfrm>
        </p:spPr>
        <p:txBody>
          <a:bodyPr/>
          <a:lstStyle/>
          <a:p>
            <a:r>
              <a:rPr lang="en-US" b="1" dirty="0" smtClean="0"/>
              <a:t>Definitions: </a:t>
            </a:r>
            <a:r>
              <a:rPr lang="en-US" u="sng" dirty="0" smtClean="0"/>
              <a:t>Variables</a:t>
            </a:r>
            <a:r>
              <a:rPr lang="en-US" dirty="0" smtClean="0"/>
              <a:t> – factors that can change during an experiment.</a:t>
            </a:r>
          </a:p>
          <a:p>
            <a:endParaRPr lang="en-US" dirty="0" smtClean="0"/>
          </a:p>
          <a:p>
            <a:r>
              <a:rPr lang="en-US" dirty="0" smtClean="0"/>
              <a:t>Experiments test hypotheses by using two kinds of variables.</a:t>
            </a:r>
          </a:p>
          <a:p>
            <a:endParaRPr lang="en-US" dirty="0" smtClean="0"/>
          </a:p>
          <a:p>
            <a:r>
              <a:rPr lang="en-US" b="1" dirty="0" smtClean="0"/>
              <a:t>Definition</a:t>
            </a:r>
            <a:r>
              <a:rPr lang="en-US" b="1" u="sng" dirty="0" smtClean="0"/>
              <a:t>: </a:t>
            </a:r>
            <a:r>
              <a:rPr lang="en-US" u="sng" dirty="0" smtClean="0"/>
              <a:t>Manipulated Variable </a:t>
            </a:r>
            <a:br>
              <a:rPr lang="en-US" u="sng" dirty="0" smtClean="0"/>
            </a:br>
            <a:r>
              <a:rPr lang="en-US" dirty="0" smtClean="0"/>
              <a:t>(</a:t>
            </a:r>
            <a:r>
              <a:rPr lang="en-US" u="sng" dirty="0" smtClean="0"/>
              <a:t>Independent Variable</a:t>
            </a:r>
            <a:r>
              <a:rPr lang="en-US" dirty="0" smtClean="0"/>
              <a:t>) – the variable </a:t>
            </a:r>
            <a:br>
              <a:rPr lang="en-US" dirty="0" smtClean="0"/>
            </a:br>
            <a:r>
              <a:rPr lang="en-US" dirty="0" smtClean="0"/>
              <a:t>that the scientist changes.</a:t>
            </a:r>
          </a:p>
          <a:p>
            <a:endParaRPr lang="en-US" dirty="0" smtClean="0"/>
          </a:p>
          <a:p>
            <a:r>
              <a:rPr lang="en-US" b="1" dirty="0" smtClean="0"/>
              <a:t>Definition: </a:t>
            </a:r>
            <a:r>
              <a:rPr lang="en-US" u="sng" dirty="0" smtClean="0"/>
              <a:t>Responding Variable</a:t>
            </a:r>
            <a:r>
              <a:rPr lang="en-US" dirty="0" smtClean="0"/>
              <a:t> </a:t>
            </a:r>
            <a:br>
              <a:rPr lang="en-US" dirty="0" smtClean="0"/>
            </a:br>
            <a:r>
              <a:rPr lang="en-US" dirty="0" smtClean="0"/>
              <a:t>(</a:t>
            </a:r>
            <a:r>
              <a:rPr lang="en-US" u="sng" dirty="0" smtClean="0"/>
              <a:t>Dependent Variable</a:t>
            </a:r>
            <a:r>
              <a:rPr lang="en-US" dirty="0" smtClean="0"/>
              <a:t>) – the variable </a:t>
            </a:r>
            <a:br>
              <a:rPr lang="en-US" dirty="0" smtClean="0"/>
            </a:br>
            <a:r>
              <a:rPr lang="en-US" dirty="0" smtClean="0"/>
              <a:t>that is expected to change as a result of the manipulated variable.</a:t>
            </a:r>
            <a:endParaRPr lang="en-US" dirty="0"/>
          </a:p>
        </p:txBody>
      </p:sp>
      <p:pic>
        <p:nvPicPr>
          <p:cNvPr id="35842" name="Picture 2" descr="http://arose.iweb.bsu.edu/BSUCourses/ITEDU_699/LP/Variable.jpg"/>
          <p:cNvPicPr>
            <a:picLocks noChangeAspect="1" noChangeArrowheads="1"/>
          </p:cNvPicPr>
          <p:nvPr/>
        </p:nvPicPr>
        <p:blipFill>
          <a:blip r:embed="rId2" cstate="print"/>
          <a:srcRect/>
          <a:stretch>
            <a:fillRect/>
          </a:stretch>
        </p:blipFill>
        <p:spPr bwMode="auto">
          <a:xfrm>
            <a:off x="5745480" y="3544253"/>
            <a:ext cx="3246120" cy="2388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837295" cy="1143000"/>
          </a:xfrm>
        </p:spPr>
        <p:txBody>
          <a:bodyPr/>
          <a:lstStyle/>
          <a:p>
            <a:r>
              <a:rPr lang="en-US" dirty="0" smtClean="0"/>
              <a:t>Designing Controlled Experiments</a:t>
            </a:r>
            <a:endParaRPr lang="en-US" dirty="0"/>
          </a:p>
        </p:txBody>
      </p:sp>
      <p:sp>
        <p:nvSpPr>
          <p:cNvPr id="3" name="Content Placeholder 2"/>
          <p:cNvSpPr>
            <a:spLocks noGrp="1"/>
          </p:cNvSpPr>
          <p:nvPr>
            <p:ph idx="1"/>
          </p:nvPr>
        </p:nvSpPr>
        <p:spPr>
          <a:xfrm>
            <a:off x="198121" y="1600200"/>
            <a:ext cx="8822056" cy="5257800"/>
          </a:xfrm>
        </p:spPr>
        <p:txBody>
          <a:bodyPr/>
          <a:lstStyle/>
          <a:p>
            <a:r>
              <a:rPr lang="en-US" dirty="0" smtClean="0"/>
              <a:t>What do you think the manipulated variable of our toy experiment would be? The responding variable?</a:t>
            </a:r>
          </a:p>
          <a:p>
            <a:endParaRPr lang="en-US" dirty="0" smtClean="0"/>
          </a:p>
          <a:p>
            <a:r>
              <a:rPr lang="en-US" dirty="0" smtClean="0"/>
              <a:t>Manipulated: temperature</a:t>
            </a:r>
          </a:p>
          <a:p>
            <a:endParaRPr lang="en-US" dirty="0" smtClean="0"/>
          </a:p>
          <a:p>
            <a:r>
              <a:rPr lang="en-US" dirty="0" smtClean="0"/>
              <a:t>Responding: color of the toy</a:t>
            </a:r>
          </a:p>
          <a:p>
            <a:endParaRPr lang="en-US" dirty="0" smtClean="0"/>
          </a:p>
          <a:p>
            <a:r>
              <a:rPr lang="en-US" dirty="0" smtClean="0"/>
              <a:t>Scientists change only one variable at a time to ensure that it is that variable that is causing the changes they are seeing.</a:t>
            </a:r>
          </a:p>
          <a:p>
            <a:endParaRPr lang="en-US" dirty="0" smtClean="0"/>
          </a:p>
          <a:p>
            <a:r>
              <a:rPr lang="en-US" dirty="0" smtClean="0"/>
              <a:t>All other variables are kept constant (controlled).</a:t>
            </a:r>
          </a:p>
          <a:p>
            <a:endParaRPr lang="en-US" dirty="0" smtClean="0"/>
          </a:p>
          <a:p>
            <a:endParaRPr lang="en-US" dirty="0"/>
          </a:p>
        </p:txBody>
      </p:sp>
      <p:pic>
        <p:nvPicPr>
          <p:cNvPr id="34818" name="Picture 2" descr="http://i717.photobucket.com/albums/ww173/prestonjjrtr/Winter/bth_thermometer-7568.gif"/>
          <p:cNvPicPr>
            <a:picLocks noChangeAspect="1" noChangeArrowheads="1" noCrop="1"/>
          </p:cNvPicPr>
          <p:nvPr/>
        </p:nvPicPr>
        <p:blipFill>
          <a:blip r:embed="rId3" cstate="print"/>
          <a:srcRect/>
          <a:stretch>
            <a:fillRect/>
          </a:stretch>
        </p:blipFill>
        <p:spPr bwMode="auto">
          <a:xfrm>
            <a:off x="4940935" y="2629851"/>
            <a:ext cx="1017905" cy="1758201"/>
          </a:xfrm>
          <a:prstGeom prst="rect">
            <a:avLst/>
          </a:prstGeom>
          <a:noFill/>
        </p:spPr>
      </p:pic>
      <p:sp>
        <p:nvSpPr>
          <p:cNvPr id="5" name="Oval 4"/>
          <p:cNvSpPr/>
          <p:nvPr/>
        </p:nvSpPr>
        <p:spPr>
          <a:xfrm>
            <a:off x="6644640" y="3228596"/>
            <a:ext cx="549866" cy="47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44640" y="3228596"/>
            <a:ext cx="549866" cy="47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44640" y="3228596"/>
            <a:ext cx="549866" cy="47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101840" y="3108960"/>
            <a:ext cx="365760" cy="213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17080" y="3581400"/>
            <a:ext cx="350520" cy="198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a:hlinkClick r:id="rId4" action="ppaction://hlinksldjump"/>
          </p:cNvPr>
          <p:cNvSpPr/>
          <p:nvPr/>
        </p:nvSpPr>
        <p:spPr>
          <a:xfrm>
            <a:off x="7802880" y="5974080"/>
            <a:ext cx="1341120" cy="88392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nodeType="afterEffect">
                                  <p:stCondLst>
                                    <p:cond delay="0"/>
                                  </p:stCondLst>
                                  <p:childTnLst>
                                    <p:animMotion origin="layout" path="M 0 0 L 0.0934 -0.07777 " pathEditMode="relative" ptsTypes="AA">
                                      <p:cBhvr>
                                        <p:cTn id="21" dur="2000" fill="hold"/>
                                        <p:tgtEl>
                                          <p:spTgt spid="5"/>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L 0.09167 0.06898 " pathEditMode="relative" ptsTypes="AA">
                                      <p:cBhvr>
                                        <p:cTn id="23" dur="2000" fill="hold"/>
                                        <p:tgtEl>
                                          <p:spTgt spid="6"/>
                                        </p:tgtEl>
                                        <p:attrNameLst>
                                          <p:attrName>ppt_x</p:attrName>
                                          <p:attrName>ppt_y</p:attrName>
                                        </p:attrNameLst>
                                      </p:cBhvr>
                                    </p:animMotion>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par>
                          <p:cTn id="30" fill="hold">
                            <p:stCondLst>
                              <p:cond delay="2000"/>
                            </p:stCondLst>
                            <p:childTnLst>
                              <p:par>
                                <p:cTn id="31" presetID="1" presetClass="emph" presetSubtype="2" fill="hold" nodeType="afterEffect">
                                  <p:stCondLst>
                                    <p:cond delay="0"/>
                                  </p:stCondLst>
                                  <p:childTnLst>
                                    <p:animClr clrSpc="rgb">
                                      <p:cBhvr>
                                        <p:cTn id="32" dur="2000" fill="hold"/>
                                        <p:tgtEl>
                                          <p:spTgt spid="5"/>
                                        </p:tgtEl>
                                        <p:attrNameLst>
                                          <p:attrName>fillcolor</p:attrName>
                                        </p:attrNameLst>
                                      </p:cBhvr>
                                      <p:to>
                                        <a:srgbClr val="FF66CC"/>
                                      </p:to>
                                    </p:animClr>
                                    <p:set>
                                      <p:cBhvr>
                                        <p:cTn id="33" dur="2000" fill="hold"/>
                                        <p:tgtEl>
                                          <p:spTgt spid="5"/>
                                        </p:tgtEl>
                                        <p:attrNameLst>
                                          <p:attrName>fill.type</p:attrName>
                                        </p:attrNameLst>
                                      </p:cBhvr>
                                      <p:to>
                                        <p:strVal val="solid"/>
                                      </p:to>
                                    </p:set>
                                    <p:set>
                                      <p:cBhvr>
                                        <p:cTn id="34" dur="2000" fill="hold"/>
                                        <p:tgtEl>
                                          <p:spTgt spid="5"/>
                                        </p:tgtEl>
                                        <p:attrNameLst>
                                          <p:attrName>fill.on</p:attrName>
                                        </p:attrNameLst>
                                      </p:cBhvr>
                                      <p:to>
                                        <p:strVal val="true"/>
                                      </p:to>
                                    </p:set>
                                  </p:childTnLst>
                                </p:cTn>
                              </p:par>
                              <p:par>
                                <p:cTn id="35" presetID="7" presetClass="emph" presetSubtype="2" fill="hold" nodeType="withEffect">
                                  <p:stCondLst>
                                    <p:cond delay="0"/>
                                  </p:stCondLst>
                                  <p:childTnLst>
                                    <p:animClr clrSpc="rgb">
                                      <p:cBhvr>
                                        <p:cTn id="36" dur="2000" fill="hold"/>
                                        <p:tgtEl>
                                          <p:spTgt spid="5"/>
                                        </p:tgtEl>
                                        <p:attrNameLst>
                                          <p:attrName>stroke.color</p:attrName>
                                        </p:attrNameLst>
                                      </p:cBhvr>
                                      <p:to>
                                        <a:schemeClr val="folHlink"/>
                                      </p:to>
                                    </p:animClr>
                                    <p:set>
                                      <p:cBhvr>
                                        <p:cTn id="37" dur="2000" fill="hold"/>
                                        <p:tgtEl>
                                          <p:spTgt spid="5"/>
                                        </p:tgtEl>
                                        <p:attrNameLst>
                                          <p:attrName>stroke.on</p:attrName>
                                        </p:attrNameLst>
                                      </p:cBhvr>
                                      <p:to>
                                        <p:strVal val="true"/>
                                      </p:to>
                                    </p:set>
                                  </p:childTnLst>
                                </p:cTn>
                              </p:par>
                              <p:par>
                                <p:cTn id="38" presetID="1" presetClass="emph" presetSubtype="2" fill="hold" nodeType="withEffect">
                                  <p:stCondLst>
                                    <p:cond delay="0"/>
                                  </p:stCondLst>
                                  <p:childTnLst>
                                    <p:animClr clrSpc="rgb">
                                      <p:cBhvr>
                                        <p:cTn id="39" dur="2000" fill="hold"/>
                                        <p:tgtEl>
                                          <p:spTgt spid="6"/>
                                        </p:tgtEl>
                                        <p:attrNameLst>
                                          <p:attrName>fillcolor</p:attrName>
                                        </p:attrNameLst>
                                      </p:cBhvr>
                                      <p:to>
                                        <a:srgbClr val="33CCFF"/>
                                      </p:to>
                                    </p:animClr>
                                    <p:set>
                                      <p:cBhvr>
                                        <p:cTn id="40" dur="2000" fill="hold"/>
                                        <p:tgtEl>
                                          <p:spTgt spid="6"/>
                                        </p:tgtEl>
                                        <p:attrNameLst>
                                          <p:attrName>fill.type</p:attrName>
                                        </p:attrNameLst>
                                      </p:cBhvr>
                                      <p:to>
                                        <p:strVal val="solid"/>
                                      </p:to>
                                    </p:set>
                                    <p:set>
                                      <p:cBhvr>
                                        <p:cTn id="41" dur="2000" fill="hold"/>
                                        <p:tgtEl>
                                          <p:spTgt spid="6"/>
                                        </p:tgtEl>
                                        <p:attrNameLst>
                                          <p:attrName>fill.on</p:attrName>
                                        </p:attrNameLst>
                                      </p:cBhvr>
                                      <p:to>
                                        <p:strVal val="true"/>
                                      </p:to>
                                    </p:set>
                                  </p:childTnLst>
                                </p:cTn>
                              </p:par>
                              <p:par>
                                <p:cTn id="42" presetID="7" presetClass="emph" presetSubtype="2" fill="hold" nodeType="withEffect">
                                  <p:stCondLst>
                                    <p:cond delay="0"/>
                                  </p:stCondLst>
                                  <p:childTnLst>
                                    <p:animClr clrSpc="rgb">
                                      <p:cBhvr>
                                        <p:cTn id="43" dur="2000" fill="hold"/>
                                        <p:tgtEl>
                                          <p:spTgt spid="6"/>
                                        </p:tgtEl>
                                        <p:attrNameLst>
                                          <p:attrName>stroke.color</p:attrName>
                                        </p:attrNameLst>
                                      </p:cBhvr>
                                      <p:to>
                                        <a:schemeClr val="accent2"/>
                                      </p:to>
                                    </p:animClr>
                                    <p:set>
                                      <p:cBhvr>
                                        <p:cTn id="44" dur="2000" fill="hold"/>
                                        <p:tgtEl>
                                          <p:spTgt spid="6"/>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Inquiry Challenge</a:t>
            </a:r>
            <a:endParaRPr lang="en-US" dirty="0"/>
          </a:p>
        </p:txBody>
      </p:sp>
      <p:sp>
        <p:nvSpPr>
          <p:cNvPr id="3" name="Content Placeholder 2"/>
          <p:cNvSpPr>
            <a:spLocks noGrp="1"/>
          </p:cNvSpPr>
          <p:nvPr>
            <p:ph idx="1"/>
          </p:nvPr>
        </p:nvSpPr>
        <p:spPr>
          <a:xfrm>
            <a:off x="198120" y="1600200"/>
            <a:ext cx="8822055" cy="4525963"/>
          </a:xfrm>
        </p:spPr>
        <p:txBody>
          <a:bodyPr/>
          <a:lstStyle/>
          <a:p>
            <a:r>
              <a:rPr lang="en-US" dirty="0" smtClean="0"/>
              <a:t>What does it mean to manipulate something?</a:t>
            </a:r>
          </a:p>
          <a:p>
            <a:pPr lvl="1">
              <a:buFont typeface="Wingdings" pitchFamily="2" charset="2"/>
              <a:buChar char="Ø"/>
            </a:pPr>
            <a:r>
              <a:rPr lang="en-US" dirty="0" smtClean="0"/>
              <a:t>To handle, manage, or use, especially with skill, in some process of treatment or performance</a:t>
            </a:r>
          </a:p>
          <a:p>
            <a:endParaRPr lang="en-US" dirty="0" smtClean="0"/>
          </a:p>
          <a:p>
            <a:pPr lvl="7"/>
            <a:r>
              <a:rPr lang="en-US" dirty="0" smtClean="0"/>
              <a:t>Beaker Demonstration.</a:t>
            </a:r>
          </a:p>
          <a:p>
            <a:pPr lvl="7"/>
            <a:endParaRPr lang="en-US" dirty="0" smtClean="0"/>
          </a:p>
          <a:p>
            <a:pPr lvl="7"/>
            <a:r>
              <a:rPr lang="en-US" dirty="0" smtClean="0"/>
              <a:t>How did I change the condition of the </a:t>
            </a:r>
            <a:br>
              <a:rPr lang="en-US" dirty="0" smtClean="0"/>
            </a:br>
            <a:r>
              <a:rPr lang="en-US" dirty="0" smtClean="0"/>
              <a:t>beaker?</a:t>
            </a:r>
          </a:p>
          <a:p>
            <a:endParaRPr lang="en-US" dirty="0" smtClean="0"/>
          </a:p>
          <a:p>
            <a:r>
              <a:rPr lang="en-US" dirty="0" smtClean="0"/>
              <a:t>What happened to the sound after I changed the beaker?</a:t>
            </a:r>
            <a:endParaRPr lang="en-US" dirty="0"/>
          </a:p>
        </p:txBody>
      </p:sp>
      <p:pic>
        <p:nvPicPr>
          <p:cNvPr id="33796" name="Picture 4" descr="http://img.tebyan.net/Big/1389/11/2031379082116178188740164852710315721013.jpg"/>
          <p:cNvPicPr>
            <a:picLocks noChangeAspect="1" noChangeArrowheads="1"/>
          </p:cNvPicPr>
          <p:nvPr/>
        </p:nvPicPr>
        <p:blipFill>
          <a:blip r:embed="rId2" cstate="print"/>
          <a:srcRect/>
          <a:stretch>
            <a:fillRect/>
          </a:stretch>
        </p:blipFill>
        <p:spPr bwMode="auto">
          <a:xfrm>
            <a:off x="186054" y="3063239"/>
            <a:ext cx="3128131" cy="2087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54" y="274638"/>
            <a:ext cx="8763121" cy="1143000"/>
          </a:xfrm>
        </p:spPr>
        <p:txBody>
          <a:bodyPr/>
          <a:lstStyle/>
          <a:p>
            <a:r>
              <a:rPr lang="en-US" dirty="0" smtClean="0"/>
              <a:t>Designing Controlled Experiments</a:t>
            </a:r>
            <a:endParaRPr lang="en-US" dirty="0"/>
          </a:p>
        </p:txBody>
      </p:sp>
      <p:sp>
        <p:nvSpPr>
          <p:cNvPr id="3" name="Content Placeholder 2"/>
          <p:cNvSpPr>
            <a:spLocks noGrp="1"/>
          </p:cNvSpPr>
          <p:nvPr>
            <p:ph idx="1"/>
          </p:nvPr>
        </p:nvSpPr>
        <p:spPr>
          <a:xfrm>
            <a:off x="243840" y="1600200"/>
            <a:ext cx="8776335" cy="5257800"/>
          </a:xfrm>
        </p:spPr>
        <p:txBody>
          <a:bodyPr/>
          <a:lstStyle/>
          <a:p>
            <a:r>
              <a:rPr lang="en-US" dirty="0" smtClean="0"/>
              <a:t>Some of the variables that may be controlled in our experiment include the distance from the toy to the heat source, and the length of time that the toy is exposed to the source.</a:t>
            </a:r>
          </a:p>
          <a:p>
            <a:endParaRPr lang="en-US" dirty="0" smtClean="0"/>
          </a:p>
          <a:p>
            <a:endParaRPr lang="en-US" dirty="0" smtClean="0"/>
          </a:p>
          <a:p>
            <a:r>
              <a:rPr lang="en-US" b="1" dirty="0" smtClean="0"/>
              <a:t>Definition: </a:t>
            </a:r>
            <a:r>
              <a:rPr lang="en-US" u="sng" dirty="0" smtClean="0"/>
              <a:t>Controlled Experiment</a:t>
            </a:r>
            <a:r>
              <a:rPr lang="en-US" dirty="0" smtClean="0"/>
              <a:t> – an investigation in which all variables except one remain the same.</a:t>
            </a:r>
          </a:p>
          <a:p>
            <a:endParaRPr lang="en-US" dirty="0" smtClean="0"/>
          </a:p>
          <a:p>
            <a:endParaRPr lang="en-US" dirty="0" smtClean="0"/>
          </a:p>
          <a:p>
            <a:r>
              <a:rPr lang="en-US" dirty="0" smtClean="0"/>
              <a:t>Many of the experiments that we will be doing this year will be controlled experiments.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93304"/>
            <a:ext cx="6316662" cy="503249"/>
          </a:xfrm>
        </p:spPr>
        <p:txBody>
          <a:bodyPr/>
          <a:lstStyle/>
          <a:p>
            <a:r>
              <a:rPr lang="en-US" dirty="0" smtClean="0"/>
              <a:t>Collecting Data</a:t>
            </a:r>
            <a:endParaRPr lang="en-US" dirty="0"/>
          </a:p>
        </p:txBody>
      </p:sp>
      <p:sp>
        <p:nvSpPr>
          <p:cNvPr id="3" name="Content Placeholder 2"/>
          <p:cNvSpPr>
            <a:spLocks noGrp="1"/>
          </p:cNvSpPr>
          <p:nvPr>
            <p:ph idx="1"/>
          </p:nvPr>
        </p:nvSpPr>
        <p:spPr>
          <a:xfrm>
            <a:off x="2705878" y="685811"/>
            <a:ext cx="6407603" cy="5463071"/>
          </a:xfrm>
        </p:spPr>
        <p:txBody>
          <a:bodyPr/>
          <a:lstStyle/>
          <a:p>
            <a:r>
              <a:rPr lang="en-US" dirty="0" smtClean="0"/>
              <a:t>Scientific data can be either qualitative or quantitative.</a:t>
            </a:r>
          </a:p>
          <a:p>
            <a:endParaRPr lang="en-US" dirty="0" smtClean="0"/>
          </a:p>
          <a:p>
            <a:r>
              <a:rPr lang="en-US" dirty="0" smtClean="0"/>
              <a:t>Qualitative data is data that does not involve numbers. This typically includes descriptions.</a:t>
            </a:r>
          </a:p>
          <a:p>
            <a:endParaRPr lang="en-US" dirty="0" smtClean="0"/>
          </a:p>
          <a:p>
            <a:r>
              <a:rPr lang="en-US" dirty="0" smtClean="0"/>
              <a:t>For example, “Mrs. Valentine’s hair is brown” is qualitative data.</a:t>
            </a:r>
          </a:p>
          <a:p>
            <a:endParaRPr lang="en-US" dirty="0" smtClean="0"/>
          </a:p>
          <a:p>
            <a:r>
              <a:rPr lang="en-US" dirty="0" smtClean="0"/>
              <a:t>Quantitative data is data that does involve numbers.</a:t>
            </a:r>
          </a:p>
          <a:p>
            <a:endParaRPr lang="en-US" dirty="0" smtClean="0"/>
          </a:p>
          <a:p>
            <a:r>
              <a:rPr lang="en-US" dirty="0" smtClean="0"/>
              <a:t>For example, “Mrs. Valentine is 5 feet and 4 inches tall” is quantitative data.</a:t>
            </a:r>
            <a:endParaRPr lang="en-US" dirty="0"/>
          </a:p>
        </p:txBody>
      </p:sp>
      <p:pic>
        <p:nvPicPr>
          <p:cNvPr id="3074" name="Picture 2" descr="C:\Users\Amy\Pictures\People\Me\New Hair from Back.jpg"/>
          <p:cNvPicPr>
            <a:picLocks noChangeAspect="1" noChangeArrowheads="1"/>
          </p:cNvPicPr>
          <p:nvPr/>
        </p:nvPicPr>
        <p:blipFill>
          <a:blip r:embed="rId2" cstate="print"/>
          <a:srcRect/>
          <a:stretch>
            <a:fillRect/>
          </a:stretch>
        </p:blipFill>
        <p:spPr bwMode="auto">
          <a:xfrm>
            <a:off x="466531" y="1250301"/>
            <a:ext cx="1574542" cy="2099389"/>
          </a:xfrm>
          <a:prstGeom prst="rect">
            <a:avLst/>
          </a:prstGeom>
          <a:noFill/>
        </p:spPr>
      </p:pic>
      <p:pic>
        <p:nvPicPr>
          <p:cNvPr id="3076" name="Picture 4"/>
          <p:cNvPicPr>
            <a:picLocks noChangeAspect="1" noChangeArrowheads="1"/>
          </p:cNvPicPr>
          <p:nvPr/>
        </p:nvPicPr>
        <p:blipFill>
          <a:blip r:embed="rId3" cstate="print"/>
          <a:srcRect/>
          <a:stretch>
            <a:fillRect/>
          </a:stretch>
        </p:blipFill>
        <p:spPr bwMode="auto">
          <a:xfrm>
            <a:off x="340276" y="3581400"/>
            <a:ext cx="185737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8837295" cy="716598"/>
          </a:xfrm>
        </p:spPr>
        <p:txBody>
          <a:bodyPr/>
          <a:lstStyle/>
          <a:p>
            <a:r>
              <a:rPr lang="en-US" dirty="0" smtClean="0"/>
              <a:t>Collecting Data</a:t>
            </a:r>
            <a:endParaRPr lang="en-US" dirty="0"/>
          </a:p>
        </p:txBody>
      </p:sp>
      <p:sp>
        <p:nvSpPr>
          <p:cNvPr id="3" name="Content Placeholder 2"/>
          <p:cNvSpPr>
            <a:spLocks noGrp="1"/>
          </p:cNvSpPr>
          <p:nvPr>
            <p:ph idx="1"/>
          </p:nvPr>
        </p:nvSpPr>
        <p:spPr>
          <a:xfrm>
            <a:off x="0" y="899160"/>
            <a:ext cx="9144000" cy="5257800"/>
          </a:xfrm>
        </p:spPr>
        <p:txBody>
          <a:bodyPr/>
          <a:lstStyle/>
          <a:p>
            <a:r>
              <a:rPr lang="en-US" dirty="0" smtClean="0"/>
              <a:t>When identifying whether data is qualitative or quantitative, you must be careful. </a:t>
            </a:r>
          </a:p>
          <a:p>
            <a:endParaRPr lang="en-US" dirty="0" smtClean="0"/>
          </a:p>
          <a:p>
            <a:r>
              <a:rPr lang="en-US" dirty="0" smtClean="0"/>
              <a:t>If the number is only used to identify the object being observed, then the data may still be qualitative. </a:t>
            </a:r>
          </a:p>
          <a:p>
            <a:endParaRPr lang="en-US" dirty="0" smtClean="0"/>
          </a:p>
          <a:p>
            <a:r>
              <a:rPr lang="en-US" dirty="0" smtClean="0"/>
              <a:t>Practice:</a:t>
            </a:r>
          </a:p>
          <a:p>
            <a:pPr lvl="1">
              <a:buNone/>
            </a:pPr>
            <a:r>
              <a:rPr lang="en-US" dirty="0" smtClean="0"/>
              <a:t>	I-95 has a traffic jam.   </a:t>
            </a:r>
          </a:p>
          <a:p>
            <a:pPr lvl="1">
              <a:buNone/>
            </a:pPr>
            <a:endParaRPr lang="en-US" dirty="0" smtClean="0"/>
          </a:p>
          <a:p>
            <a:pPr lvl="1">
              <a:buNone/>
            </a:pPr>
            <a:r>
              <a:rPr lang="en-US" dirty="0" smtClean="0"/>
              <a:t>	The cookie has twelve chocolate chips.</a:t>
            </a:r>
          </a:p>
          <a:p>
            <a:pPr lvl="1">
              <a:buNone/>
            </a:pPr>
            <a:endParaRPr lang="en-US" dirty="0" smtClean="0"/>
          </a:p>
          <a:p>
            <a:pPr lvl="1">
              <a:buNone/>
            </a:pPr>
            <a:r>
              <a:rPr lang="en-US" dirty="0" smtClean="0"/>
              <a:t>	The fourth button from the left starts the machine.</a:t>
            </a:r>
          </a:p>
          <a:p>
            <a:pPr lvl="1">
              <a:buNone/>
            </a:pPr>
            <a:endParaRPr lang="en-US" dirty="0" smtClean="0"/>
          </a:p>
          <a:p>
            <a:pPr lvl="1">
              <a:buNone/>
            </a:pPr>
            <a:r>
              <a:rPr lang="en-US" dirty="0" smtClean="0"/>
              <a:t>	Humpback whales can swim up to 14km/h.</a:t>
            </a:r>
            <a:endParaRPr lang="en-US" dirty="0"/>
          </a:p>
        </p:txBody>
      </p:sp>
      <p:sp>
        <p:nvSpPr>
          <p:cNvPr id="4" name="TextBox 3"/>
          <p:cNvSpPr txBox="1"/>
          <p:nvPr/>
        </p:nvSpPr>
        <p:spPr>
          <a:xfrm>
            <a:off x="746760" y="3825240"/>
            <a:ext cx="914400" cy="461665"/>
          </a:xfrm>
          <a:prstGeom prst="rect">
            <a:avLst/>
          </a:prstGeom>
          <a:noFill/>
        </p:spPr>
        <p:txBody>
          <a:bodyPr wrap="square" rtlCol="0">
            <a:spAutoFit/>
          </a:bodyPr>
          <a:lstStyle/>
          <a:p>
            <a:r>
              <a:rPr lang="en-US" sz="2400" dirty="0" smtClean="0">
                <a:solidFill>
                  <a:schemeClr val="accent1"/>
                </a:solidFill>
              </a:rPr>
              <a:t>I-95</a:t>
            </a:r>
            <a:endParaRPr lang="en-US" sz="2400" dirty="0">
              <a:solidFill>
                <a:schemeClr val="accent1"/>
              </a:solidFill>
            </a:endParaRPr>
          </a:p>
        </p:txBody>
      </p:sp>
      <p:sp>
        <p:nvSpPr>
          <p:cNvPr id="5" name="TextBox 4"/>
          <p:cNvSpPr txBox="1"/>
          <p:nvPr/>
        </p:nvSpPr>
        <p:spPr>
          <a:xfrm>
            <a:off x="746760" y="4709160"/>
            <a:ext cx="1676400" cy="461665"/>
          </a:xfrm>
          <a:prstGeom prst="rect">
            <a:avLst/>
          </a:prstGeom>
          <a:noFill/>
        </p:spPr>
        <p:txBody>
          <a:bodyPr wrap="square" rtlCol="0">
            <a:spAutoFit/>
          </a:bodyPr>
          <a:lstStyle/>
          <a:p>
            <a:r>
              <a:rPr lang="en-US" sz="2400" dirty="0" smtClean="0">
                <a:solidFill>
                  <a:schemeClr val="accent1"/>
                </a:solidFill>
              </a:rPr>
              <a:t>The cookie</a:t>
            </a:r>
            <a:endParaRPr lang="en-US" sz="2400" dirty="0">
              <a:solidFill>
                <a:schemeClr val="accent1"/>
              </a:solidFill>
            </a:endParaRPr>
          </a:p>
        </p:txBody>
      </p:sp>
      <p:sp>
        <p:nvSpPr>
          <p:cNvPr id="6" name="TextBox 5"/>
          <p:cNvSpPr txBox="1"/>
          <p:nvPr/>
        </p:nvSpPr>
        <p:spPr>
          <a:xfrm>
            <a:off x="746760" y="5593080"/>
            <a:ext cx="4389120" cy="461665"/>
          </a:xfrm>
          <a:prstGeom prst="rect">
            <a:avLst/>
          </a:prstGeom>
          <a:noFill/>
        </p:spPr>
        <p:txBody>
          <a:bodyPr wrap="square" rtlCol="0">
            <a:spAutoFit/>
          </a:bodyPr>
          <a:lstStyle/>
          <a:p>
            <a:r>
              <a:rPr lang="en-US" sz="2400" dirty="0" smtClean="0">
                <a:solidFill>
                  <a:schemeClr val="accent1"/>
                </a:solidFill>
              </a:rPr>
              <a:t>The fourth button from the left</a:t>
            </a:r>
            <a:endParaRPr lang="en-US" sz="2400" dirty="0">
              <a:solidFill>
                <a:schemeClr val="accent1"/>
              </a:solidFill>
            </a:endParaRPr>
          </a:p>
        </p:txBody>
      </p:sp>
      <p:sp>
        <p:nvSpPr>
          <p:cNvPr id="7" name="TextBox 6"/>
          <p:cNvSpPr txBox="1"/>
          <p:nvPr/>
        </p:nvSpPr>
        <p:spPr>
          <a:xfrm>
            <a:off x="1356360" y="3825240"/>
            <a:ext cx="2590800" cy="461665"/>
          </a:xfrm>
          <a:prstGeom prst="rect">
            <a:avLst/>
          </a:prstGeom>
          <a:noFill/>
        </p:spPr>
        <p:txBody>
          <a:bodyPr wrap="square" rtlCol="0">
            <a:spAutoFit/>
          </a:bodyPr>
          <a:lstStyle/>
          <a:p>
            <a:r>
              <a:rPr lang="en-US" sz="2400" dirty="0" smtClean="0">
                <a:solidFill>
                  <a:srgbClr val="00B050"/>
                </a:solidFill>
                <a:latin typeface="+mn-lt"/>
              </a:rPr>
              <a:t>has a traffic jam.</a:t>
            </a:r>
            <a:endParaRPr lang="en-US" sz="2400" dirty="0">
              <a:solidFill>
                <a:srgbClr val="00B050"/>
              </a:solidFill>
              <a:latin typeface="+mn-lt"/>
            </a:endParaRPr>
          </a:p>
        </p:txBody>
      </p:sp>
      <p:sp>
        <p:nvSpPr>
          <p:cNvPr id="8" name="TextBox 7"/>
          <p:cNvSpPr txBox="1"/>
          <p:nvPr/>
        </p:nvSpPr>
        <p:spPr>
          <a:xfrm>
            <a:off x="2316480" y="4709160"/>
            <a:ext cx="4069080" cy="461665"/>
          </a:xfrm>
          <a:prstGeom prst="rect">
            <a:avLst/>
          </a:prstGeom>
          <a:noFill/>
        </p:spPr>
        <p:txBody>
          <a:bodyPr wrap="square" rtlCol="0">
            <a:spAutoFit/>
          </a:bodyPr>
          <a:lstStyle/>
          <a:p>
            <a:r>
              <a:rPr lang="en-US" sz="2400" dirty="0" smtClean="0">
                <a:solidFill>
                  <a:srgbClr val="00B050"/>
                </a:solidFill>
                <a:latin typeface="+mn-lt"/>
              </a:rPr>
              <a:t>has twelve chocolate chips.</a:t>
            </a:r>
            <a:endParaRPr lang="en-US" sz="2400" dirty="0">
              <a:solidFill>
                <a:srgbClr val="00B050"/>
              </a:solidFill>
              <a:latin typeface="+mn-lt"/>
            </a:endParaRPr>
          </a:p>
        </p:txBody>
      </p:sp>
      <p:sp>
        <p:nvSpPr>
          <p:cNvPr id="9" name="TextBox 8"/>
          <p:cNvSpPr txBox="1"/>
          <p:nvPr/>
        </p:nvSpPr>
        <p:spPr>
          <a:xfrm>
            <a:off x="4831080" y="5593080"/>
            <a:ext cx="2834640" cy="461665"/>
          </a:xfrm>
          <a:prstGeom prst="rect">
            <a:avLst/>
          </a:prstGeom>
          <a:noFill/>
        </p:spPr>
        <p:txBody>
          <a:bodyPr wrap="square" rtlCol="0">
            <a:spAutoFit/>
          </a:bodyPr>
          <a:lstStyle/>
          <a:p>
            <a:r>
              <a:rPr lang="en-US" sz="2400" dirty="0" smtClean="0">
                <a:solidFill>
                  <a:srgbClr val="00B050"/>
                </a:solidFill>
                <a:latin typeface="+mn-lt"/>
              </a:rPr>
              <a:t>starts the machine.</a:t>
            </a:r>
            <a:endParaRPr lang="en-US" sz="2400" dirty="0">
              <a:solidFill>
                <a:srgbClr val="00B050"/>
              </a:solidFill>
              <a:latin typeface="+mn-lt"/>
            </a:endParaRPr>
          </a:p>
        </p:txBody>
      </p:sp>
      <p:sp>
        <p:nvSpPr>
          <p:cNvPr id="10" name="TextBox 9"/>
          <p:cNvSpPr txBox="1"/>
          <p:nvPr/>
        </p:nvSpPr>
        <p:spPr>
          <a:xfrm>
            <a:off x="746760" y="6461760"/>
            <a:ext cx="2834640" cy="461665"/>
          </a:xfrm>
          <a:prstGeom prst="rect">
            <a:avLst/>
          </a:prstGeom>
          <a:noFill/>
        </p:spPr>
        <p:txBody>
          <a:bodyPr wrap="square" rtlCol="0">
            <a:spAutoFit/>
          </a:bodyPr>
          <a:lstStyle/>
          <a:p>
            <a:r>
              <a:rPr lang="en-US" sz="2400" dirty="0" smtClean="0">
                <a:solidFill>
                  <a:schemeClr val="accent1"/>
                </a:solidFill>
              </a:rPr>
              <a:t>Humpback whales</a:t>
            </a:r>
            <a:endParaRPr lang="en-US" sz="2400" dirty="0">
              <a:solidFill>
                <a:schemeClr val="accent1"/>
              </a:solidFill>
            </a:endParaRPr>
          </a:p>
        </p:txBody>
      </p:sp>
      <p:sp>
        <p:nvSpPr>
          <p:cNvPr id="11" name="TextBox 10"/>
          <p:cNvSpPr txBox="1"/>
          <p:nvPr/>
        </p:nvSpPr>
        <p:spPr>
          <a:xfrm>
            <a:off x="3307080" y="6461760"/>
            <a:ext cx="4069080" cy="461665"/>
          </a:xfrm>
          <a:prstGeom prst="rect">
            <a:avLst/>
          </a:prstGeom>
          <a:noFill/>
        </p:spPr>
        <p:txBody>
          <a:bodyPr wrap="square" rtlCol="0">
            <a:spAutoFit/>
          </a:bodyPr>
          <a:lstStyle/>
          <a:p>
            <a:r>
              <a:rPr lang="en-US" sz="2400" dirty="0" smtClean="0">
                <a:solidFill>
                  <a:srgbClr val="00B050"/>
                </a:solidFill>
                <a:latin typeface="+mn-lt"/>
              </a:rPr>
              <a:t>can swim up to 14km/h.</a:t>
            </a:r>
            <a:endParaRPr lang="en-US" sz="2400" dirty="0">
              <a:solidFill>
                <a:srgbClr val="00B050"/>
              </a:solidFill>
              <a:latin typeface="+mn-lt"/>
            </a:endParaRPr>
          </a:p>
        </p:txBody>
      </p:sp>
      <p:sp>
        <p:nvSpPr>
          <p:cNvPr id="12" name="TextBox 11"/>
          <p:cNvSpPr txBox="1"/>
          <p:nvPr/>
        </p:nvSpPr>
        <p:spPr>
          <a:xfrm>
            <a:off x="3657599" y="4267200"/>
            <a:ext cx="1828800" cy="381000"/>
          </a:xfrm>
          <a:prstGeom prst="rect">
            <a:avLst/>
          </a:prstGeom>
          <a:noFill/>
          <a:ln w="19050">
            <a:solidFill>
              <a:schemeClr val="tx1"/>
            </a:solidFill>
          </a:ln>
        </p:spPr>
        <p:txBody>
          <a:bodyPr wrap="square" rtlCol="0">
            <a:spAutoFit/>
          </a:bodyPr>
          <a:lstStyle/>
          <a:p>
            <a:r>
              <a:rPr lang="en-US" dirty="0" smtClean="0"/>
              <a:t>Qualitative Data</a:t>
            </a:r>
            <a:endParaRPr lang="en-US" dirty="0"/>
          </a:p>
        </p:txBody>
      </p:sp>
      <p:sp>
        <p:nvSpPr>
          <p:cNvPr id="13" name="TextBox 12"/>
          <p:cNvSpPr txBox="1"/>
          <p:nvPr/>
        </p:nvSpPr>
        <p:spPr>
          <a:xfrm>
            <a:off x="3672839" y="6019800"/>
            <a:ext cx="1828800" cy="381000"/>
          </a:xfrm>
          <a:prstGeom prst="rect">
            <a:avLst/>
          </a:prstGeom>
          <a:noFill/>
          <a:ln w="19050">
            <a:solidFill>
              <a:schemeClr val="tx1"/>
            </a:solidFill>
          </a:ln>
        </p:spPr>
        <p:txBody>
          <a:bodyPr wrap="square" rtlCol="0">
            <a:spAutoFit/>
          </a:bodyPr>
          <a:lstStyle/>
          <a:p>
            <a:r>
              <a:rPr lang="en-US" dirty="0" smtClean="0"/>
              <a:t>Qualitative Data</a:t>
            </a:r>
            <a:endParaRPr lang="en-US" dirty="0"/>
          </a:p>
        </p:txBody>
      </p:sp>
      <p:sp>
        <p:nvSpPr>
          <p:cNvPr id="14" name="TextBox 13"/>
          <p:cNvSpPr txBox="1"/>
          <p:nvPr/>
        </p:nvSpPr>
        <p:spPr>
          <a:xfrm>
            <a:off x="3627120" y="5135880"/>
            <a:ext cx="1950720" cy="381000"/>
          </a:xfrm>
          <a:prstGeom prst="rect">
            <a:avLst/>
          </a:prstGeom>
          <a:noFill/>
          <a:ln w="19050">
            <a:solidFill>
              <a:schemeClr val="tx1"/>
            </a:solidFill>
          </a:ln>
        </p:spPr>
        <p:txBody>
          <a:bodyPr wrap="square" rtlCol="0">
            <a:spAutoFit/>
          </a:bodyPr>
          <a:lstStyle/>
          <a:p>
            <a:r>
              <a:rPr lang="en-US" dirty="0" smtClean="0"/>
              <a:t>Quantitative Data</a:t>
            </a:r>
            <a:endParaRPr lang="en-US" dirty="0"/>
          </a:p>
        </p:txBody>
      </p:sp>
      <p:sp>
        <p:nvSpPr>
          <p:cNvPr id="15" name="TextBox 14"/>
          <p:cNvSpPr txBox="1"/>
          <p:nvPr/>
        </p:nvSpPr>
        <p:spPr>
          <a:xfrm>
            <a:off x="6873240" y="6446520"/>
            <a:ext cx="1950720" cy="381000"/>
          </a:xfrm>
          <a:prstGeom prst="rect">
            <a:avLst/>
          </a:prstGeom>
          <a:noFill/>
          <a:ln w="19050">
            <a:solidFill>
              <a:schemeClr val="tx1"/>
            </a:solidFill>
          </a:ln>
        </p:spPr>
        <p:txBody>
          <a:bodyPr wrap="square" rtlCol="0">
            <a:spAutoFit/>
          </a:bodyPr>
          <a:lstStyle/>
          <a:p>
            <a:r>
              <a:rPr lang="en-US" dirty="0" smtClean="0"/>
              <a:t>Quantitative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4" y="167958"/>
            <a:ext cx="8794621" cy="1143000"/>
          </a:xfrm>
        </p:spPr>
        <p:txBody>
          <a:bodyPr/>
          <a:lstStyle/>
          <a:p>
            <a:r>
              <a:rPr lang="en-US" dirty="0" smtClean="0"/>
              <a:t>Collecting Data</a:t>
            </a:r>
            <a:endParaRPr lang="en-US" dirty="0"/>
          </a:p>
        </p:txBody>
      </p:sp>
      <p:sp>
        <p:nvSpPr>
          <p:cNvPr id="3" name="Content Placeholder 2"/>
          <p:cNvSpPr>
            <a:spLocks noGrp="1"/>
          </p:cNvSpPr>
          <p:nvPr>
            <p:ph idx="1"/>
          </p:nvPr>
        </p:nvSpPr>
        <p:spPr>
          <a:xfrm>
            <a:off x="182880" y="1341120"/>
            <a:ext cx="8837296" cy="5516880"/>
          </a:xfrm>
        </p:spPr>
        <p:txBody>
          <a:bodyPr/>
          <a:lstStyle/>
          <a:p>
            <a:r>
              <a:rPr lang="en-US" dirty="0" smtClean="0"/>
              <a:t>Quantitative data is usually accompanied by a standard unit.</a:t>
            </a:r>
          </a:p>
          <a:p>
            <a:endParaRPr lang="en-US" dirty="0" smtClean="0"/>
          </a:p>
          <a:p>
            <a:r>
              <a:rPr lang="en-US" dirty="0" smtClean="0"/>
              <a:t>Scientists have come up with a standard  system of units called SI Units. </a:t>
            </a:r>
          </a:p>
          <a:p>
            <a:endParaRPr lang="en-US" dirty="0" smtClean="0"/>
          </a:p>
          <a:p>
            <a:endParaRPr lang="en-US" dirty="0" smtClean="0"/>
          </a:p>
          <a:p>
            <a:endParaRPr lang="en-US" dirty="0" smtClean="0"/>
          </a:p>
          <a:p>
            <a:endParaRPr lang="en-US" sz="1200" dirty="0" smtClean="0"/>
          </a:p>
          <a:p>
            <a:endParaRPr lang="en-US" dirty="0" smtClean="0"/>
          </a:p>
          <a:p>
            <a:r>
              <a:rPr lang="en-US" dirty="0" smtClean="0"/>
              <a:t>SI stands for the French “</a:t>
            </a:r>
            <a:r>
              <a:rPr lang="fr-FR" i="1" dirty="0" smtClean="0"/>
              <a:t>Système International d‘Unités</a:t>
            </a:r>
            <a:r>
              <a:rPr lang="en-US" dirty="0" smtClean="0"/>
              <a:t>,” meaning “International System of Units.”</a:t>
            </a:r>
          </a:p>
          <a:p>
            <a:endParaRPr lang="en-US" dirty="0" smtClean="0"/>
          </a:p>
          <a:p>
            <a:r>
              <a:rPr lang="en-US" dirty="0" smtClean="0"/>
              <a:t>This system is based upon the metric system.</a:t>
            </a:r>
          </a:p>
          <a:p>
            <a:endParaRPr lang="en-US" dirty="0" smtClean="0"/>
          </a:p>
        </p:txBody>
      </p:sp>
      <p:pic>
        <p:nvPicPr>
          <p:cNvPr id="30722" name="Picture 2" descr="https://encrypted-tbn1.gstatic.com/images?q=tbn:ANd9GcSm1eFDZ3f_ETQWSIBCUy7osU7uH_C52cfR6_XCIGJUARHbqivNZg"/>
          <p:cNvPicPr>
            <a:picLocks noChangeAspect="1" noChangeArrowheads="1"/>
          </p:cNvPicPr>
          <p:nvPr/>
        </p:nvPicPr>
        <p:blipFill>
          <a:blip r:embed="rId3" cstate="print"/>
          <a:srcRect/>
          <a:stretch>
            <a:fillRect/>
          </a:stretch>
        </p:blipFill>
        <p:spPr bwMode="auto">
          <a:xfrm>
            <a:off x="3495675" y="2743517"/>
            <a:ext cx="2143125" cy="2133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6" y="274638"/>
            <a:ext cx="8777719" cy="1143000"/>
          </a:xfrm>
        </p:spPr>
        <p:txBody>
          <a:bodyPr/>
          <a:lstStyle/>
          <a:p>
            <a:r>
              <a:rPr lang="en-US" dirty="0" smtClean="0"/>
              <a:t>What is Science?</a:t>
            </a:r>
            <a:endParaRPr lang="en-US" dirty="0"/>
          </a:p>
        </p:txBody>
      </p:sp>
      <p:sp>
        <p:nvSpPr>
          <p:cNvPr id="3" name="Content Placeholder 2"/>
          <p:cNvSpPr>
            <a:spLocks noGrp="1"/>
          </p:cNvSpPr>
          <p:nvPr>
            <p:ph idx="1"/>
          </p:nvPr>
        </p:nvSpPr>
        <p:spPr>
          <a:xfrm>
            <a:off x="162838" y="1600200"/>
            <a:ext cx="8857337" cy="5257800"/>
          </a:xfrm>
        </p:spPr>
        <p:txBody>
          <a:bodyPr/>
          <a:lstStyle/>
          <a:p>
            <a:r>
              <a:rPr lang="en-US" b="1" dirty="0" smtClean="0"/>
              <a:t>Definition: </a:t>
            </a:r>
            <a:r>
              <a:rPr lang="en-US" u="sng" dirty="0" smtClean="0"/>
              <a:t>Science</a:t>
            </a:r>
            <a:r>
              <a:rPr lang="en-US" b="1" dirty="0" smtClean="0"/>
              <a:t> </a:t>
            </a:r>
            <a:r>
              <a:rPr lang="en-US" dirty="0" smtClean="0"/>
              <a:t>– a way of learning about the natural world through observations and logical reasoning.</a:t>
            </a:r>
          </a:p>
          <a:p>
            <a:endParaRPr lang="en-US" sz="3200" dirty="0" smtClean="0"/>
          </a:p>
          <a:p>
            <a:endParaRPr lang="en-US" sz="3200" dirty="0" smtClean="0"/>
          </a:p>
          <a:p>
            <a:endParaRPr lang="en-US" sz="1600" dirty="0" smtClean="0"/>
          </a:p>
          <a:p>
            <a:endParaRPr lang="en-US" sz="3200" dirty="0" smtClean="0"/>
          </a:p>
          <a:p>
            <a:r>
              <a:rPr lang="en-US" dirty="0" smtClean="0"/>
              <a:t>It also includes a body of information that can grow and change as new ideas are explored.</a:t>
            </a:r>
          </a:p>
          <a:p>
            <a:endParaRPr lang="en-US" sz="3200" dirty="0" smtClean="0"/>
          </a:p>
          <a:p>
            <a:r>
              <a:rPr lang="en-US" dirty="0" smtClean="0"/>
              <a:t>Can anyone think of an idea that has been disproven in science?</a:t>
            </a:r>
            <a:endParaRPr lang="en-US" dirty="0"/>
          </a:p>
          <a:p>
            <a:endParaRPr lang="en-US" dirty="0"/>
          </a:p>
        </p:txBody>
      </p:sp>
      <p:pic>
        <p:nvPicPr>
          <p:cNvPr id="47106" name="Picture 2" descr="http://www.ljes.org/app/webroot/userfiles/68/Image/science_labwork%281%29.gif"/>
          <p:cNvPicPr>
            <a:picLocks noChangeAspect="1" noChangeArrowheads="1"/>
          </p:cNvPicPr>
          <p:nvPr/>
        </p:nvPicPr>
        <p:blipFill>
          <a:blip r:embed="rId3" cstate="print"/>
          <a:srcRect/>
          <a:stretch>
            <a:fillRect/>
          </a:stretch>
        </p:blipFill>
        <p:spPr bwMode="auto">
          <a:xfrm>
            <a:off x="2838859" y="2396119"/>
            <a:ext cx="3176349" cy="1988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384"/>
            <a:ext cx="8837295" cy="1143000"/>
          </a:xfrm>
        </p:spPr>
        <p:txBody>
          <a:bodyPr/>
          <a:lstStyle/>
          <a:p>
            <a:r>
              <a:rPr lang="en-US" dirty="0" smtClean="0"/>
              <a:t>Graphing and Interpreting Data</a:t>
            </a:r>
            <a:endParaRPr lang="en-US" dirty="0"/>
          </a:p>
        </p:txBody>
      </p:sp>
      <p:sp>
        <p:nvSpPr>
          <p:cNvPr id="3" name="Content Placeholder 2"/>
          <p:cNvSpPr>
            <a:spLocks noGrp="1"/>
          </p:cNvSpPr>
          <p:nvPr>
            <p:ph idx="1"/>
          </p:nvPr>
        </p:nvSpPr>
        <p:spPr>
          <a:xfrm>
            <a:off x="198120" y="1338946"/>
            <a:ext cx="8822056" cy="5519054"/>
          </a:xfrm>
        </p:spPr>
        <p:txBody>
          <a:bodyPr/>
          <a:lstStyle/>
          <a:p>
            <a:r>
              <a:rPr lang="en-US" dirty="0" smtClean="0"/>
              <a:t>Scientists interpret data by identifying trends or patterns.</a:t>
            </a:r>
          </a:p>
          <a:p>
            <a:endParaRPr lang="en-US" dirty="0" smtClean="0"/>
          </a:p>
          <a:p>
            <a:r>
              <a:rPr lang="en-US" dirty="0" smtClean="0"/>
              <a:t>This is frequently done through tables or graphs.</a:t>
            </a:r>
          </a:p>
          <a:p>
            <a:endParaRPr lang="en-US" dirty="0" smtClean="0"/>
          </a:p>
          <a:p>
            <a:r>
              <a:rPr lang="en-US" dirty="0" smtClean="0"/>
              <a:t>When putting data into a table, the manipulated variable should be in the first column, and the responding variable should be listed in the second column.</a:t>
            </a:r>
          </a:p>
        </p:txBody>
      </p:sp>
      <p:pic>
        <p:nvPicPr>
          <p:cNvPr id="4098" name="Picture 2"/>
          <p:cNvPicPr>
            <a:picLocks noChangeAspect="1" noChangeArrowheads="1"/>
          </p:cNvPicPr>
          <p:nvPr/>
        </p:nvPicPr>
        <p:blipFill>
          <a:blip r:embed="rId2" cstate="print"/>
          <a:srcRect/>
          <a:stretch>
            <a:fillRect/>
          </a:stretch>
        </p:blipFill>
        <p:spPr bwMode="auto">
          <a:xfrm>
            <a:off x="2952205" y="4306214"/>
            <a:ext cx="3176073" cy="249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90463"/>
            <a:ext cx="8837295" cy="1143000"/>
          </a:xfrm>
        </p:spPr>
        <p:txBody>
          <a:bodyPr/>
          <a:lstStyle/>
          <a:p>
            <a:r>
              <a:rPr lang="en-US" dirty="0" smtClean="0"/>
              <a:t>Graphing and Interpreting data.</a:t>
            </a:r>
            <a:endParaRPr lang="en-US" dirty="0"/>
          </a:p>
        </p:txBody>
      </p:sp>
      <p:sp>
        <p:nvSpPr>
          <p:cNvPr id="3" name="Content Placeholder 2"/>
          <p:cNvSpPr>
            <a:spLocks noGrp="1"/>
          </p:cNvSpPr>
          <p:nvPr>
            <p:ph idx="1"/>
          </p:nvPr>
        </p:nvSpPr>
        <p:spPr>
          <a:xfrm>
            <a:off x="182880" y="835098"/>
            <a:ext cx="8837295" cy="6022901"/>
          </a:xfrm>
        </p:spPr>
        <p:txBody>
          <a:bodyPr/>
          <a:lstStyle/>
          <a:p>
            <a:r>
              <a:rPr lang="en-US" dirty="0" smtClean="0"/>
              <a:t>In the graph, the manipulated variable is on the x-axis (horizontal) and the responding variable is on the y-axis (vertical).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We graph the points by finding the data for both variables and plotting where they intersect.</a:t>
            </a:r>
          </a:p>
          <a:p>
            <a:endParaRPr lang="en-US" dirty="0" smtClean="0"/>
          </a:p>
          <a:p>
            <a:r>
              <a:rPr lang="en-US" dirty="0" smtClean="0"/>
              <a:t>Let’s have a look at Figure 6 on page 7.</a:t>
            </a:r>
          </a:p>
          <a:p>
            <a:endParaRPr lang="en-US"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01597" y="1948862"/>
            <a:ext cx="4917543" cy="2988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6" y="274638"/>
            <a:ext cx="8823989" cy="1143000"/>
          </a:xfrm>
        </p:spPr>
        <p:txBody>
          <a:bodyPr/>
          <a:lstStyle/>
          <a:p>
            <a:r>
              <a:rPr lang="en-US" dirty="0" smtClean="0"/>
              <a:t>Data vs. Results</a:t>
            </a:r>
            <a:endParaRPr lang="en-US" dirty="0"/>
          </a:p>
        </p:txBody>
      </p:sp>
      <p:sp>
        <p:nvSpPr>
          <p:cNvPr id="3" name="Content Placeholder 2"/>
          <p:cNvSpPr>
            <a:spLocks noGrp="1"/>
          </p:cNvSpPr>
          <p:nvPr>
            <p:ph idx="1"/>
          </p:nvPr>
        </p:nvSpPr>
        <p:spPr>
          <a:xfrm>
            <a:off x="182880" y="1600200"/>
            <a:ext cx="8837295" cy="5257800"/>
          </a:xfrm>
        </p:spPr>
        <p:txBody>
          <a:bodyPr/>
          <a:lstStyle/>
          <a:p>
            <a:r>
              <a:rPr lang="en-US" dirty="0" smtClean="0"/>
              <a:t>Results and conclusions are calculated and determined from data.</a:t>
            </a:r>
          </a:p>
          <a:p>
            <a:endParaRPr lang="en-US" dirty="0" smtClean="0"/>
          </a:p>
          <a:p>
            <a:r>
              <a:rPr lang="en-US" dirty="0" smtClean="0"/>
              <a:t>How to distinguish between data and results:</a:t>
            </a:r>
          </a:p>
          <a:p>
            <a:endParaRPr lang="en-US" dirty="0" smtClean="0"/>
          </a:p>
          <a:p>
            <a:r>
              <a:rPr lang="en-US" dirty="0" smtClean="0"/>
              <a:t>Data – measured or observed using the five senses.</a:t>
            </a:r>
          </a:p>
          <a:p>
            <a:endParaRPr lang="en-US" dirty="0" smtClean="0"/>
          </a:p>
          <a:p>
            <a:endParaRPr lang="en-US" dirty="0" smtClean="0"/>
          </a:p>
          <a:p>
            <a:endParaRPr lang="en-US" dirty="0" smtClean="0"/>
          </a:p>
          <a:p>
            <a:endParaRPr lang="en-US" dirty="0" smtClean="0"/>
          </a:p>
          <a:p>
            <a:r>
              <a:rPr lang="en-US" dirty="0" smtClean="0"/>
              <a:t>Results – calculated and inferred using the data.</a:t>
            </a:r>
            <a:endParaRPr lang="en-US" dirty="0"/>
          </a:p>
        </p:txBody>
      </p:sp>
      <p:pic>
        <p:nvPicPr>
          <p:cNvPr id="27650" name="Picture 2" descr="http://us.123rf.com/400wm/400/400/abluecup/abluecup1209/abluecup120900488/15390463-a-man-in-the-observation-gear.jpg"/>
          <p:cNvPicPr>
            <a:picLocks noChangeAspect="1" noChangeArrowheads="1"/>
          </p:cNvPicPr>
          <p:nvPr/>
        </p:nvPicPr>
        <p:blipFill>
          <a:blip r:embed="rId2" cstate="print"/>
          <a:srcRect/>
          <a:stretch>
            <a:fillRect/>
          </a:stretch>
        </p:blipFill>
        <p:spPr bwMode="auto">
          <a:xfrm>
            <a:off x="2026920" y="4164416"/>
            <a:ext cx="2438400" cy="1828801"/>
          </a:xfrm>
          <a:prstGeom prst="rect">
            <a:avLst/>
          </a:prstGeom>
          <a:noFill/>
        </p:spPr>
      </p:pic>
      <p:pic>
        <p:nvPicPr>
          <p:cNvPr id="27652" name="Picture 4" descr="http://www.232designs.com/wp-content/uploads/2011/12/Costs-Construction-Calculation01.jpg"/>
          <p:cNvPicPr>
            <a:picLocks noChangeAspect="1" noChangeArrowheads="1"/>
          </p:cNvPicPr>
          <p:nvPr/>
        </p:nvPicPr>
        <p:blipFill>
          <a:blip r:embed="rId3" cstate="print"/>
          <a:srcRect/>
          <a:stretch>
            <a:fillRect/>
          </a:stretch>
        </p:blipFill>
        <p:spPr bwMode="auto">
          <a:xfrm>
            <a:off x="5032375" y="4152510"/>
            <a:ext cx="2435225" cy="1826419"/>
          </a:xfrm>
          <a:prstGeom prst="rect">
            <a:avLst/>
          </a:prstGeom>
          <a:noFill/>
        </p:spPr>
      </p:pic>
      <p:sp>
        <p:nvSpPr>
          <p:cNvPr id="8" name="Bent Arrow 7"/>
          <p:cNvSpPr/>
          <p:nvPr/>
        </p:nvSpPr>
        <p:spPr>
          <a:xfrm rot="16200000">
            <a:off x="956310" y="4149090"/>
            <a:ext cx="899160" cy="11811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a:off x="7482840" y="5059680"/>
            <a:ext cx="746760" cy="13106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Data vs. Results</a:t>
            </a:r>
            <a:endParaRPr lang="en-US" dirty="0"/>
          </a:p>
        </p:txBody>
      </p:sp>
      <p:sp>
        <p:nvSpPr>
          <p:cNvPr id="3" name="Content Placeholder 2"/>
          <p:cNvSpPr>
            <a:spLocks noGrp="1"/>
          </p:cNvSpPr>
          <p:nvPr>
            <p:ph idx="1"/>
          </p:nvPr>
        </p:nvSpPr>
        <p:spPr>
          <a:xfrm>
            <a:off x="198120" y="1600200"/>
            <a:ext cx="8822055" cy="4525963"/>
          </a:xfrm>
        </p:spPr>
        <p:txBody>
          <a:bodyPr/>
          <a:lstStyle/>
          <a:p>
            <a:r>
              <a:rPr lang="en-US" dirty="0" smtClean="0"/>
              <a:t>Example: </a:t>
            </a:r>
          </a:p>
          <a:p>
            <a:endParaRPr lang="en-US" sz="3200" dirty="0" smtClean="0"/>
          </a:p>
          <a:p>
            <a:r>
              <a:rPr lang="en-US" dirty="0" smtClean="0"/>
              <a:t>Rachael runs at 5m/s is data. It can be measured.</a:t>
            </a:r>
          </a:p>
          <a:p>
            <a:endParaRPr lang="en-US" sz="3200" dirty="0" smtClean="0"/>
          </a:p>
          <a:p>
            <a:r>
              <a:rPr lang="en-US" dirty="0" smtClean="0"/>
              <a:t>Rachael has a kinetic energy of 1875kJ is a result. This had to be calculated.</a:t>
            </a:r>
          </a:p>
          <a:p>
            <a:pPr algn="ctr">
              <a:buNone/>
            </a:pPr>
            <a:r>
              <a:rPr lang="en-US" dirty="0" smtClean="0"/>
              <a:t>E</a:t>
            </a:r>
            <a:r>
              <a:rPr lang="en-US" baseline="-25000" dirty="0" smtClean="0"/>
              <a:t>K</a:t>
            </a:r>
            <a:r>
              <a:rPr lang="en-US" dirty="0" smtClean="0"/>
              <a:t> = 0.5mv</a:t>
            </a:r>
            <a:r>
              <a:rPr lang="en-US" baseline="30000" dirty="0" smtClean="0"/>
              <a:t>2</a:t>
            </a:r>
          </a:p>
          <a:p>
            <a:pPr algn="ctr">
              <a:buNone/>
            </a:pPr>
            <a:r>
              <a:rPr lang="en-US" dirty="0" smtClean="0"/>
              <a:t>E</a:t>
            </a:r>
            <a:r>
              <a:rPr lang="en-US" baseline="-25000" dirty="0" smtClean="0"/>
              <a:t>K</a:t>
            </a:r>
            <a:r>
              <a:rPr lang="en-US" dirty="0" smtClean="0"/>
              <a:t> = 0.5(75kg)(5m/s)</a:t>
            </a:r>
            <a:r>
              <a:rPr lang="en-US" baseline="30000" dirty="0" smtClean="0"/>
              <a:t>2</a:t>
            </a:r>
          </a:p>
          <a:p>
            <a:pPr algn="ctr">
              <a:buNone/>
            </a:pPr>
            <a:r>
              <a:rPr lang="en-US" dirty="0" smtClean="0"/>
              <a:t>E</a:t>
            </a:r>
            <a:r>
              <a:rPr lang="en-US" baseline="-25000" dirty="0" smtClean="0"/>
              <a:t>K</a:t>
            </a:r>
            <a:r>
              <a:rPr lang="en-US" dirty="0" smtClean="0"/>
              <a:t> = 1875kJ</a:t>
            </a:r>
          </a:p>
          <a:p>
            <a:endParaRPr lang="en-US" sz="3200" dirty="0" smtClean="0"/>
          </a:p>
          <a:p>
            <a:r>
              <a:rPr lang="en-US" dirty="0" smtClean="0"/>
              <a:t>Not all data/results involve numbers.</a:t>
            </a:r>
            <a:endParaRPr lang="en-US" dirty="0"/>
          </a:p>
        </p:txBody>
      </p:sp>
      <p:pic>
        <p:nvPicPr>
          <p:cNvPr id="26626" name="Picture 2" descr="http://www.screanews.us/GifSports/RunnerGirl02T.gif"/>
          <p:cNvPicPr>
            <a:picLocks noChangeAspect="1" noChangeArrowheads="1" noCrop="1"/>
          </p:cNvPicPr>
          <p:nvPr/>
        </p:nvPicPr>
        <p:blipFill>
          <a:blip r:embed="rId3" cstate="print"/>
          <a:srcRect/>
          <a:stretch>
            <a:fillRect/>
          </a:stretch>
        </p:blipFill>
        <p:spPr bwMode="auto">
          <a:xfrm>
            <a:off x="7510953" y="2140528"/>
            <a:ext cx="11620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822055" cy="1143000"/>
          </a:xfrm>
        </p:spPr>
        <p:txBody>
          <a:bodyPr/>
          <a:lstStyle/>
          <a:p>
            <a:r>
              <a:rPr lang="en-US" dirty="0" smtClean="0"/>
              <a:t>Drawing Conclusions</a:t>
            </a:r>
            <a:endParaRPr lang="en-US" dirty="0"/>
          </a:p>
        </p:txBody>
      </p:sp>
      <p:sp>
        <p:nvSpPr>
          <p:cNvPr id="3" name="Content Placeholder 2"/>
          <p:cNvSpPr>
            <a:spLocks noGrp="1"/>
          </p:cNvSpPr>
          <p:nvPr>
            <p:ph idx="1"/>
          </p:nvPr>
        </p:nvSpPr>
        <p:spPr>
          <a:xfrm>
            <a:off x="182880" y="1600200"/>
            <a:ext cx="8837296" cy="5257800"/>
          </a:xfrm>
        </p:spPr>
        <p:txBody>
          <a:bodyPr/>
          <a:lstStyle/>
          <a:p>
            <a:r>
              <a:rPr lang="en-US" dirty="0" smtClean="0"/>
              <a:t>A conclusion states whether the data supported the hypothesis or showed it to be wrong.</a:t>
            </a:r>
          </a:p>
          <a:p>
            <a:endParaRPr lang="en-US" dirty="0" smtClean="0"/>
          </a:p>
          <a:p>
            <a:r>
              <a:rPr lang="en-US" dirty="0" smtClean="0"/>
              <a:t>Scientists can learn from hypotheses that they prove wrong.</a:t>
            </a:r>
          </a:p>
          <a:p>
            <a:endParaRPr lang="en-US" dirty="0" smtClean="0"/>
          </a:p>
          <a:p>
            <a:r>
              <a:rPr lang="en-US" dirty="0" smtClean="0"/>
              <a:t>For example, a doctor may have thought that a disease was caused by a certain bacteria.</a:t>
            </a:r>
          </a:p>
          <a:p>
            <a:endParaRPr lang="en-US" dirty="0" smtClean="0"/>
          </a:p>
          <a:p>
            <a:r>
              <a:rPr lang="en-US" dirty="0" smtClean="0"/>
              <a:t>Determining that the disease is not caused by that bacteria can change the way that the disease is treated.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Inquiry Challenge</a:t>
            </a:r>
            <a:endParaRPr lang="en-US" dirty="0"/>
          </a:p>
        </p:txBody>
      </p:sp>
      <p:sp>
        <p:nvSpPr>
          <p:cNvPr id="3" name="Content Placeholder 2"/>
          <p:cNvSpPr>
            <a:spLocks noGrp="1"/>
          </p:cNvSpPr>
          <p:nvPr>
            <p:ph idx="1"/>
          </p:nvPr>
        </p:nvSpPr>
        <p:spPr>
          <a:xfrm>
            <a:off x="198120" y="1600200"/>
            <a:ext cx="8822055" cy="4525963"/>
          </a:xfrm>
        </p:spPr>
        <p:txBody>
          <a:bodyPr/>
          <a:lstStyle/>
          <a:p>
            <a:r>
              <a:rPr lang="en-US" dirty="0" smtClean="0"/>
              <a:t>On a sheet of paper, make a table for all of the possible positive values of x and y in the following mathematical equation:</a:t>
            </a:r>
          </a:p>
          <a:p>
            <a:pPr algn="ctr">
              <a:buNone/>
            </a:pPr>
            <a:r>
              <a:rPr lang="en-US" dirty="0" smtClean="0"/>
              <a:t>x + y = 9</a:t>
            </a:r>
          </a:p>
          <a:p>
            <a:endParaRPr lang="en-US" dirty="0" smtClean="0"/>
          </a:p>
          <a:p>
            <a:r>
              <a:rPr lang="en-US" dirty="0" smtClean="0"/>
              <a:t>Once you have done this, draw a conclusion </a:t>
            </a:r>
            <a:br>
              <a:rPr lang="en-US" dirty="0" smtClean="0"/>
            </a:br>
            <a:r>
              <a:rPr lang="en-US" dirty="0" smtClean="0"/>
              <a:t>for the values of x and y.</a:t>
            </a:r>
          </a:p>
          <a:p>
            <a:endParaRPr lang="en-US" dirty="0" smtClean="0"/>
          </a:p>
          <a:p>
            <a:r>
              <a:rPr lang="en-US" dirty="0" smtClean="0"/>
              <a:t>Be sure to write your first and last name and</a:t>
            </a:r>
            <a:br>
              <a:rPr lang="en-US" dirty="0" smtClean="0"/>
            </a:br>
            <a:r>
              <a:rPr lang="en-US" dirty="0" smtClean="0"/>
              <a:t> date at the top and turn this in.</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169291" y="2703715"/>
            <a:ext cx="1243184" cy="3954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6" y="274638"/>
            <a:ext cx="8823989" cy="1143000"/>
          </a:xfrm>
        </p:spPr>
        <p:txBody>
          <a:bodyPr/>
          <a:lstStyle/>
          <a:p>
            <a:r>
              <a:rPr lang="en-US" dirty="0" smtClean="0"/>
              <a:t>Communicating Information</a:t>
            </a:r>
            <a:endParaRPr lang="en-US" dirty="0"/>
          </a:p>
        </p:txBody>
      </p:sp>
      <p:sp>
        <p:nvSpPr>
          <p:cNvPr id="3" name="Content Placeholder 2"/>
          <p:cNvSpPr>
            <a:spLocks noGrp="1"/>
          </p:cNvSpPr>
          <p:nvPr>
            <p:ph idx="1"/>
          </p:nvPr>
        </p:nvSpPr>
        <p:spPr>
          <a:xfrm>
            <a:off x="182880" y="1600200"/>
            <a:ext cx="8837295" cy="5257800"/>
          </a:xfrm>
        </p:spPr>
        <p:txBody>
          <a:bodyPr/>
          <a:lstStyle/>
          <a:p>
            <a:r>
              <a:rPr lang="en-US" dirty="0" smtClean="0"/>
              <a:t>It is important for scientists to communicate information to each other.</a:t>
            </a:r>
          </a:p>
          <a:p>
            <a:endParaRPr lang="en-US" dirty="0" smtClean="0"/>
          </a:p>
          <a:p>
            <a:r>
              <a:rPr lang="en-US" dirty="0" smtClean="0"/>
              <a:t>This includes when you prove hypotheses </a:t>
            </a:r>
            <a:br>
              <a:rPr lang="en-US" dirty="0" smtClean="0"/>
            </a:br>
            <a:r>
              <a:rPr lang="en-US" dirty="0" smtClean="0"/>
              <a:t>incorrect. </a:t>
            </a:r>
          </a:p>
          <a:p>
            <a:endParaRPr lang="en-US" dirty="0" smtClean="0"/>
          </a:p>
          <a:p>
            <a:r>
              <a:rPr lang="en-US" dirty="0" smtClean="0"/>
              <a:t>Scientific articles and journals are common </a:t>
            </a:r>
            <a:br>
              <a:rPr lang="en-US" dirty="0" smtClean="0"/>
            </a:br>
            <a:r>
              <a:rPr lang="en-US" dirty="0" smtClean="0"/>
              <a:t>vehicles used for scientists to share </a:t>
            </a:r>
            <a:br>
              <a:rPr lang="en-US" dirty="0" smtClean="0"/>
            </a:br>
            <a:r>
              <a:rPr lang="en-US" dirty="0" smtClean="0"/>
              <a:t>information.</a:t>
            </a:r>
          </a:p>
          <a:p>
            <a:endParaRPr lang="en-US" dirty="0" smtClean="0"/>
          </a:p>
          <a:p>
            <a:r>
              <a:rPr lang="en-US" dirty="0" smtClean="0"/>
              <a:t>In our class, we will be sharing our </a:t>
            </a:r>
            <a:br>
              <a:rPr lang="en-US" dirty="0" smtClean="0"/>
            </a:br>
            <a:r>
              <a:rPr lang="en-US" dirty="0" smtClean="0"/>
              <a:t>information using lab reports.</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6832111" y="2151465"/>
            <a:ext cx="2012632" cy="2270214"/>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6114703" y="4611573"/>
            <a:ext cx="2667000"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Developing Scientific Laws and Theories</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A few successful tests of a hypothesis are not always accepted. </a:t>
            </a:r>
          </a:p>
          <a:p>
            <a:endParaRPr lang="en-US" dirty="0" smtClean="0"/>
          </a:p>
          <a:p>
            <a:r>
              <a:rPr lang="en-US" dirty="0" smtClean="0"/>
              <a:t>Hypotheses must be tested repeatedly to become accepted.</a:t>
            </a:r>
          </a:p>
          <a:p>
            <a:endParaRPr lang="en-US" dirty="0" smtClean="0"/>
          </a:p>
          <a:p>
            <a:r>
              <a:rPr lang="en-US" b="1" dirty="0" smtClean="0"/>
              <a:t>Definition: </a:t>
            </a:r>
            <a:r>
              <a:rPr lang="en-US" u="sng" dirty="0" smtClean="0"/>
              <a:t>Scientific Law</a:t>
            </a:r>
            <a:r>
              <a:rPr lang="en-US" dirty="0" smtClean="0"/>
              <a:t> – a statement that describes what scientists expect to happen every time under a particular set of conditions.</a:t>
            </a:r>
          </a:p>
          <a:p>
            <a:endParaRPr lang="en-US" dirty="0" smtClean="0"/>
          </a:p>
          <a:p>
            <a:r>
              <a:rPr lang="en-US" dirty="0" smtClean="0"/>
              <a:t>Examples scientific laws:</a:t>
            </a:r>
          </a:p>
          <a:p>
            <a:pPr lvl="1"/>
            <a:r>
              <a:rPr lang="en-US" dirty="0" smtClean="0"/>
              <a:t>Law of gravity</a:t>
            </a:r>
          </a:p>
          <a:p>
            <a:pPr lvl="1"/>
            <a:r>
              <a:rPr lang="en-US" dirty="0" smtClean="0"/>
              <a:t>Law of conservation of mass</a:t>
            </a:r>
            <a:endParaRPr lang="en-US" dirty="0"/>
          </a:p>
        </p:txBody>
      </p:sp>
      <p:pic>
        <p:nvPicPr>
          <p:cNvPr id="26626" name="Picture 2" descr="https://upload.wikimedia.org/wikipedia/commons/7/7d/Gravity_gravita_grave.gif"/>
          <p:cNvPicPr>
            <a:picLocks noChangeAspect="1" noChangeArrowheads="1" noCrop="1"/>
          </p:cNvPicPr>
          <p:nvPr/>
        </p:nvPicPr>
        <p:blipFill>
          <a:blip r:embed="rId3" cstate="print"/>
          <a:srcRect/>
          <a:stretch>
            <a:fillRect/>
          </a:stretch>
        </p:blipFill>
        <p:spPr bwMode="auto">
          <a:xfrm>
            <a:off x="5060083" y="4568111"/>
            <a:ext cx="1606724" cy="2223389"/>
          </a:xfrm>
          <a:prstGeom prst="rect">
            <a:avLst/>
          </a:prstGeom>
          <a:noFill/>
        </p:spPr>
      </p:pic>
      <p:pic>
        <p:nvPicPr>
          <p:cNvPr id="26628" name="Picture 4" descr="https://upload.wikimedia.org/wikipedia/commons/1/15/Boyles_Law_animated.gif"/>
          <p:cNvPicPr>
            <a:picLocks noChangeAspect="1" noChangeArrowheads="1" noCrop="1"/>
          </p:cNvPicPr>
          <p:nvPr/>
        </p:nvPicPr>
        <p:blipFill>
          <a:blip r:embed="rId4" cstate="print"/>
          <a:srcRect/>
          <a:stretch>
            <a:fillRect/>
          </a:stretch>
        </p:blipFill>
        <p:spPr bwMode="auto">
          <a:xfrm>
            <a:off x="6866309" y="4688380"/>
            <a:ext cx="3557847" cy="2103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837295" cy="1143000"/>
          </a:xfrm>
        </p:spPr>
        <p:txBody>
          <a:bodyPr/>
          <a:lstStyle/>
          <a:p>
            <a:r>
              <a:rPr lang="en-US" dirty="0" smtClean="0"/>
              <a:t>Developing Scientific Laws and Theories</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Many concepts do not become scientific laws. Instead, they become scientific theories. </a:t>
            </a:r>
          </a:p>
          <a:p>
            <a:endParaRPr lang="en-US" dirty="0" smtClean="0"/>
          </a:p>
          <a:p>
            <a:r>
              <a:rPr lang="en-US" b="1" dirty="0" smtClean="0"/>
              <a:t>Definition: </a:t>
            </a:r>
            <a:r>
              <a:rPr lang="en-US" u="sng" dirty="0" smtClean="0"/>
              <a:t>Scientific Theory</a:t>
            </a:r>
            <a:r>
              <a:rPr lang="en-US" dirty="0" smtClean="0"/>
              <a:t> – a well-tested idea that explains and connects a wide range of observations.</a:t>
            </a:r>
          </a:p>
          <a:p>
            <a:endParaRPr lang="en-US" dirty="0" smtClean="0"/>
          </a:p>
          <a:p>
            <a:r>
              <a:rPr lang="en-US" dirty="0" smtClean="0"/>
              <a:t>The largest difference between a scientific law and a scientific theory is that a scientific theory may be proven wrong by new evidence.</a:t>
            </a:r>
          </a:p>
          <a:p>
            <a:endParaRPr lang="en-US" dirty="0" smtClean="0"/>
          </a:p>
          <a:p>
            <a:r>
              <a:rPr lang="en-US" dirty="0" smtClean="0"/>
              <a:t>In such cases, the theory is either changed or abandoned.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International System of Units (SI)</a:t>
            </a:r>
            <a:endParaRPr lang="en-US" dirty="0"/>
          </a:p>
        </p:txBody>
      </p:sp>
      <p:sp>
        <p:nvSpPr>
          <p:cNvPr id="3" name="Content Placeholder 2"/>
          <p:cNvSpPr>
            <a:spLocks noGrp="1"/>
          </p:cNvSpPr>
          <p:nvPr>
            <p:ph idx="1"/>
          </p:nvPr>
        </p:nvSpPr>
        <p:spPr>
          <a:xfrm>
            <a:off x="198120" y="1690632"/>
            <a:ext cx="8822055" cy="5167367"/>
          </a:xfrm>
        </p:spPr>
        <p:txBody>
          <a:bodyPr>
            <a:normAutofit/>
          </a:bodyPr>
          <a:lstStyle/>
          <a:p>
            <a:r>
              <a:rPr lang="en-US" dirty="0" smtClean="0"/>
              <a:t>SI units are based in the metric system.</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0"/>
            <a:r>
              <a:rPr lang="en-US" dirty="0" smtClean="0"/>
              <a:t>These units are standardized world wide so that scientists from different countries can communicate easily with one another.</a:t>
            </a:r>
          </a:p>
          <a:p>
            <a:pPr lvl="0"/>
            <a:endParaRPr lang="en-US" dirty="0" smtClean="0"/>
          </a:p>
          <a:p>
            <a:r>
              <a:rPr lang="en-US" dirty="0" smtClean="0"/>
              <a:t>Each type of measurement has it’s own SI unit. </a:t>
            </a:r>
          </a:p>
          <a:p>
            <a:pPr lvl="0"/>
            <a:endParaRPr lang="en-US" dirty="0" smtClean="0"/>
          </a:p>
          <a:p>
            <a:pPr lvl="0"/>
            <a:endParaRPr lang="en-US" dirty="0" smtClean="0"/>
          </a:p>
          <a:p>
            <a:endParaRPr lang="en-US" dirty="0" smtClean="0"/>
          </a:p>
          <a:p>
            <a:endParaRPr lang="en-US" dirty="0"/>
          </a:p>
        </p:txBody>
      </p:sp>
      <p:pic>
        <p:nvPicPr>
          <p:cNvPr id="24578" name="Picture 2" descr="http://www.deltat.com/images/content/International%20Metric%20System.jpg"/>
          <p:cNvPicPr>
            <a:picLocks noChangeAspect="1" noChangeArrowheads="1"/>
          </p:cNvPicPr>
          <p:nvPr/>
        </p:nvPicPr>
        <p:blipFill>
          <a:blip r:embed="rId3" cstate="print"/>
          <a:srcRect/>
          <a:stretch>
            <a:fillRect/>
          </a:stretch>
        </p:blipFill>
        <p:spPr bwMode="auto">
          <a:xfrm>
            <a:off x="2150639" y="2200736"/>
            <a:ext cx="4706515" cy="2421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837295" cy="1143000"/>
          </a:xfrm>
        </p:spPr>
        <p:txBody>
          <a:bodyPr/>
          <a:lstStyle/>
          <a:p>
            <a:r>
              <a:rPr lang="en-US" dirty="0" smtClean="0"/>
              <a:t>Changes in Science</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It all starts with curiosity and scientific inquiry.</a:t>
            </a:r>
          </a:p>
          <a:p>
            <a:endParaRPr lang="en-US" dirty="0" smtClean="0"/>
          </a:p>
          <a:p>
            <a:r>
              <a:rPr lang="en-US" b="1" dirty="0" smtClean="0"/>
              <a:t>Definition: </a:t>
            </a:r>
            <a:r>
              <a:rPr lang="en-US" u="sng" dirty="0" smtClean="0"/>
              <a:t>Scientific Inquiry</a:t>
            </a:r>
            <a:r>
              <a:rPr lang="en-US" dirty="0" smtClean="0"/>
              <a:t> – the various organized methods of investigating problems and answering questions.</a:t>
            </a:r>
          </a:p>
          <a:p>
            <a:endParaRPr lang="en-US" dirty="0" smtClean="0"/>
          </a:p>
          <a:p>
            <a:pPr lvl="5"/>
            <a:r>
              <a:rPr lang="en-US" dirty="0" smtClean="0"/>
              <a:t>For example, Galileo </a:t>
            </a:r>
            <a:r>
              <a:rPr lang="en-US" dirty="0" err="1" smtClean="0"/>
              <a:t>Galilei</a:t>
            </a:r>
            <a:r>
              <a:rPr lang="en-US" dirty="0" smtClean="0"/>
              <a:t> was studying the stars in a time when it was believed that Earth was the center of the universe.</a:t>
            </a:r>
          </a:p>
          <a:p>
            <a:pPr lvl="5"/>
            <a:endParaRPr lang="en-US" dirty="0" smtClean="0"/>
          </a:p>
          <a:p>
            <a:pPr lvl="5"/>
            <a:r>
              <a:rPr lang="en-US" dirty="0" smtClean="0"/>
              <a:t>Curious about the workings of the universe, he studied several planets and the sun.</a:t>
            </a:r>
          </a:p>
          <a:p>
            <a:pPr lvl="5"/>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1350" y="3646170"/>
            <a:ext cx="2143125" cy="2724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6" y="274638"/>
            <a:ext cx="8823989" cy="1143000"/>
          </a:xfrm>
        </p:spPr>
        <p:txBody>
          <a:bodyPr/>
          <a:lstStyle/>
          <a:p>
            <a:r>
              <a:rPr lang="en-US" dirty="0" smtClean="0"/>
              <a:t>International System of Units (SI)</a:t>
            </a:r>
            <a:endParaRPr lang="en-US" dirty="0"/>
          </a:p>
        </p:txBody>
      </p:sp>
      <p:sp>
        <p:nvSpPr>
          <p:cNvPr id="3" name="Content Placeholder 2"/>
          <p:cNvSpPr>
            <a:spLocks noGrp="1"/>
          </p:cNvSpPr>
          <p:nvPr>
            <p:ph idx="1"/>
          </p:nvPr>
        </p:nvSpPr>
        <p:spPr>
          <a:xfrm>
            <a:off x="182880" y="1600200"/>
            <a:ext cx="8837295" cy="2126673"/>
          </a:xfrm>
        </p:spPr>
        <p:txBody>
          <a:bodyPr>
            <a:normAutofit/>
          </a:bodyPr>
          <a:lstStyle/>
          <a:p>
            <a:r>
              <a:rPr lang="en-US" dirty="0" smtClean="0"/>
              <a:t>Prefixes may be used with these measurements.</a:t>
            </a:r>
          </a:p>
          <a:p>
            <a:endParaRPr lang="en-US" dirty="0" smtClean="0"/>
          </a:p>
          <a:p>
            <a:r>
              <a:rPr lang="en-US" dirty="0" smtClean="0"/>
              <a:t>There are several prefixes used with SI units, for example, </a:t>
            </a:r>
            <a:r>
              <a:rPr lang="en-US" dirty="0" err="1" smtClean="0"/>
              <a:t>centi</a:t>
            </a:r>
            <a:r>
              <a:rPr lang="en-US" dirty="0" smtClean="0"/>
              <a: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930759" y="3565887"/>
            <a:ext cx="3197731" cy="300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822055" cy="1143000"/>
          </a:xfrm>
        </p:spPr>
        <p:txBody>
          <a:bodyPr/>
          <a:lstStyle/>
          <a:p>
            <a:r>
              <a:rPr lang="en-US" dirty="0" smtClean="0"/>
              <a:t>SI Unit Prefixes</a:t>
            </a:r>
            <a:endParaRPr lang="en-US" dirty="0"/>
          </a:p>
        </p:txBody>
      </p:sp>
      <p:sp>
        <p:nvSpPr>
          <p:cNvPr id="9" name="Content Placeholder 2"/>
          <p:cNvSpPr txBox="1">
            <a:spLocks/>
          </p:cNvSpPr>
          <p:nvPr/>
        </p:nvSpPr>
        <p:spPr bwMode="auto">
          <a:xfrm>
            <a:off x="182880" y="1600200"/>
            <a:ext cx="883729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100000"/>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The prefixes have symbols that are used in</a:t>
            </a:r>
            <a:r>
              <a:rPr kumimoji="0" lang="en-US" sz="2400" b="0" i="0" u="none" strike="noStrike" kern="0" cap="none" spc="0" normalizeH="0" noProof="0" dirty="0" smtClean="0">
                <a:ln>
                  <a:noFill/>
                </a:ln>
                <a:solidFill>
                  <a:srgbClr val="000000"/>
                </a:solidFill>
                <a:effectLst/>
                <a:uLnTx/>
                <a:uFillTx/>
                <a:latin typeface="+mn-lt"/>
                <a:ea typeface="+mn-ea"/>
                <a:cs typeface="+mn-cs"/>
              </a:rPr>
              <a:t> conjunction with the symbol for the base unit.</a:t>
            </a:r>
            <a:r>
              <a:rPr kumimoji="0" lang="en-US" sz="2400" b="0" i="0" u="none" strike="noStrike" kern="0" cap="none" spc="0" normalizeH="0" baseline="0" noProof="0" dirty="0" smtClean="0">
                <a:ln>
                  <a:noFill/>
                </a:ln>
                <a:solidFill>
                  <a:srgbClr val="000000"/>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tx1"/>
              </a:buClr>
              <a:buSzPct val="100000"/>
              <a:buFontTx/>
              <a:buChar char="•"/>
              <a:tabLst/>
              <a:defRPr/>
            </a:pPr>
            <a:endParaRPr lang="en-US" sz="2400" kern="0" dirty="0" smtClean="0">
              <a:solidFill>
                <a:srgbClr val="000000"/>
              </a:solidFill>
              <a:latin typeface="+mn-lt"/>
              <a:cs typeface="+mn-cs"/>
            </a:endParaRPr>
          </a:p>
          <a:p>
            <a:pPr marL="3086100" lvl="6" indent="-342900">
              <a:spcBef>
                <a:spcPct val="20000"/>
              </a:spcBef>
              <a:buClr>
                <a:schemeClr val="tx1"/>
              </a:buClr>
              <a:buSzPct val="100000"/>
              <a:buFontTx/>
              <a:buChar char="•"/>
              <a:defRPr/>
            </a:pPr>
            <a:r>
              <a:rPr lang="en-US" sz="2400" kern="0" dirty="0" smtClean="0">
                <a:solidFill>
                  <a:srgbClr val="000000"/>
                </a:solidFill>
              </a:rPr>
              <a:t>These are the nine prefixes and symbols that you will be required to know.</a:t>
            </a:r>
          </a:p>
          <a:p>
            <a:pPr marL="800100" lvl="1" indent="-342900">
              <a:spcBef>
                <a:spcPct val="20000"/>
              </a:spcBef>
              <a:buClr>
                <a:schemeClr val="tx1"/>
              </a:buClr>
              <a:buSzPct val="100000"/>
              <a:buFontTx/>
              <a:buChar char="•"/>
              <a:defRPr/>
            </a:pPr>
            <a:endParaRPr lang="en-US" sz="2400" kern="0" dirty="0" smtClean="0">
              <a:solidFill>
                <a:srgbClr val="000000"/>
              </a:solidFill>
            </a:endParaRPr>
          </a:p>
          <a:p>
            <a:pPr marL="3086100" lvl="6" indent="-342900">
              <a:spcBef>
                <a:spcPct val="20000"/>
              </a:spcBef>
              <a:buClr>
                <a:schemeClr val="tx1"/>
              </a:buClr>
              <a:buSzPct val="100000"/>
              <a:buFontTx/>
              <a:buChar char="•"/>
              <a:defRPr/>
            </a:pPr>
            <a:r>
              <a:rPr lang="en-US" sz="2400" kern="0" dirty="0" smtClean="0">
                <a:solidFill>
                  <a:srgbClr val="000000"/>
                </a:solidFill>
              </a:rPr>
              <a:t>Please note that the case of the symbols matters. The capital M and the lower case m mean very different things.</a:t>
            </a:r>
          </a:p>
          <a:p>
            <a:pPr marL="3086100" lvl="6" indent="-342900">
              <a:spcBef>
                <a:spcPct val="20000"/>
              </a:spcBef>
              <a:buClr>
                <a:schemeClr val="tx1"/>
              </a:buClr>
              <a:buSzPct val="100000"/>
              <a:buFontTx/>
              <a:buChar char="•"/>
              <a:defRPr/>
            </a:pPr>
            <a:endParaRPr lang="en-US" sz="2400" kern="0" dirty="0" smtClean="0">
              <a:solidFill>
                <a:srgbClr val="000000"/>
              </a:solidFill>
            </a:endParaRPr>
          </a:p>
          <a:p>
            <a:pPr marL="3086100" lvl="6" indent="-342900">
              <a:spcBef>
                <a:spcPct val="20000"/>
              </a:spcBef>
              <a:buClr>
                <a:schemeClr val="tx1"/>
              </a:buClr>
              <a:buSzPct val="100000"/>
              <a:buFontTx/>
              <a:buChar char="•"/>
              <a:defRPr/>
            </a:pPr>
            <a:r>
              <a:rPr lang="en-US" sz="2400" kern="0" dirty="0" smtClean="0">
                <a:solidFill>
                  <a:srgbClr val="000000"/>
                </a:solidFill>
              </a:rPr>
              <a:t>NOTE: There are more prefixes than the ones listed here.</a:t>
            </a:r>
          </a:p>
          <a:p>
            <a:pPr marL="342900" marR="0" lvl="0" indent="-342900" algn="l" defTabSz="914400" rtl="0" eaLnBrk="1" fontAlgn="base" latinLnBrk="0" hangingPunct="1">
              <a:lnSpc>
                <a:spcPct val="100000"/>
              </a:lnSpc>
              <a:spcBef>
                <a:spcPct val="20000"/>
              </a:spcBef>
              <a:spcAft>
                <a:spcPct val="0"/>
              </a:spcAft>
              <a:buClr>
                <a:schemeClr val="tx1"/>
              </a:buClr>
              <a:buSzPct val="100000"/>
              <a:buFontTx/>
              <a:buChar char="•"/>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p:txBody>
      </p:sp>
      <p:graphicFrame>
        <p:nvGraphicFramePr>
          <p:cNvPr id="8" name="Content Placeholder 7"/>
          <p:cNvGraphicFramePr>
            <a:graphicFrameLocks noGrp="1"/>
          </p:cNvGraphicFramePr>
          <p:nvPr>
            <p:ph idx="1"/>
          </p:nvPr>
        </p:nvGraphicFramePr>
        <p:xfrm>
          <a:off x="304800" y="2636055"/>
          <a:ext cx="2407920" cy="4079240"/>
        </p:xfrm>
        <a:graphic>
          <a:graphicData uri="http://schemas.openxmlformats.org/drawingml/2006/table">
            <a:tbl>
              <a:tblPr firstRow="1" bandRow="1">
                <a:tableStyleId>{5C22544A-7EE6-4342-B048-85BDC9FD1C3A}</a:tableStyleId>
              </a:tblPr>
              <a:tblGrid>
                <a:gridCol w="818455"/>
                <a:gridCol w="1589465"/>
              </a:tblGrid>
              <a:tr h="370840">
                <a:tc>
                  <a:txBody>
                    <a:bodyPr/>
                    <a:lstStyle/>
                    <a:p>
                      <a:pPr algn="ctr"/>
                      <a:r>
                        <a:rPr lang="en-US" dirty="0" smtClean="0"/>
                        <a:t>Prefix</a:t>
                      </a:r>
                      <a:endParaRPr lang="en-US" dirty="0"/>
                    </a:p>
                  </a:txBody>
                  <a:tcPr/>
                </a:tc>
                <a:tc>
                  <a:txBody>
                    <a:bodyPr/>
                    <a:lstStyle/>
                    <a:p>
                      <a:pPr algn="ctr"/>
                      <a:r>
                        <a:rPr lang="en-US" dirty="0" smtClean="0"/>
                        <a:t>Symbol</a:t>
                      </a:r>
                      <a:endParaRPr lang="en-US" dirty="0"/>
                    </a:p>
                  </a:txBody>
                  <a:tcPr/>
                </a:tc>
              </a:tr>
              <a:tr h="370840">
                <a:tc>
                  <a:txBody>
                    <a:bodyPr/>
                    <a:lstStyle/>
                    <a:p>
                      <a:pPr algn="ctr"/>
                      <a:r>
                        <a:rPr lang="en-US" dirty="0" smtClean="0"/>
                        <a:t>Giga</a:t>
                      </a:r>
                      <a:endParaRPr lang="en-US" dirty="0"/>
                    </a:p>
                  </a:txBody>
                  <a:tcPr/>
                </a:tc>
                <a:tc>
                  <a:txBody>
                    <a:bodyPr/>
                    <a:lstStyle/>
                    <a:p>
                      <a:pPr algn="ctr"/>
                      <a:r>
                        <a:rPr lang="en-US" dirty="0" smtClean="0"/>
                        <a:t>G</a:t>
                      </a:r>
                      <a:endParaRPr lang="en-US" dirty="0"/>
                    </a:p>
                  </a:txBody>
                  <a:tcPr/>
                </a:tc>
              </a:tr>
              <a:tr h="370840">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r>
              <a:tr h="370840">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r>
              <a:tr h="370840">
                <a:tc>
                  <a:txBody>
                    <a:bodyPr/>
                    <a:lstStyle/>
                    <a:p>
                      <a:pPr algn="ctr"/>
                      <a:r>
                        <a:rPr lang="en-US" dirty="0" err="1" smtClean="0"/>
                        <a:t>deka</a:t>
                      </a:r>
                      <a:endParaRPr lang="en-US" dirty="0"/>
                    </a:p>
                  </a:txBody>
                  <a:tcPr/>
                </a:tc>
                <a:tc>
                  <a:txBody>
                    <a:bodyPr/>
                    <a:lstStyle/>
                    <a:p>
                      <a:pPr algn="ctr"/>
                      <a:r>
                        <a:rPr lang="en-US" dirty="0" err="1" smtClean="0"/>
                        <a:t>da</a:t>
                      </a:r>
                      <a:endParaRPr lang="en-US" dirty="0"/>
                    </a:p>
                  </a:txBody>
                  <a:tcPr/>
                </a:tc>
              </a:tr>
              <a:tr h="370840">
                <a:tc>
                  <a:txBody>
                    <a:bodyPr/>
                    <a:lstStyle/>
                    <a:p>
                      <a:pPr algn="ctr"/>
                      <a:r>
                        <a:rPr lang="en-US" dirty="0" smtClean="0"/>
                        <a:t>(unit)</a:t>
                      </a:r>
                      <a:endParaRPr lang="en-US" dirty="0"/>
                    </a:p>
                  </a:txBody>
                  <a:tcPr/>
                </a:tc>
                <a:tc>
                  <a:txBody>
                    <a:bodyPr/>
                    <a:lstStyle/>
                    <a:p>
                      <a:pPr algn="ctr"/>
                      <a:r>
                        <a:rPr lang="en-US" dirty="0" smtClean="0"/>
                        <a:t>(unit symbol)</a:t>
                      </a:r>
                      <a:endParaRPr lang="en-US" dirty="0"/>
                    </a:p>
                  </a:txBody>
                  <a:tcPr/>
                </a:tc>
              </a:tr>
              <a:tr h="370840">
                <a:tc>
                  <a:txBody>
                    <a:bodyPr/>
                    <a:lstStyle/>
                    <a:p>
                      <a:pPr algn="ctr"/>
                      <a:r>
                        <a:rPr lang="en-US" dirty="0" err="1" smtClean="0"/>
                        <a:t>deci</a:t>
                      </a:r>
                      <a:endParaRPr lang="en-US" dirty="0"/>
                    </a:p>
                  </a:txBody>
                  <a:tcPr/>
                </a:tc>
                <a:tc>
                  <a:txBody>
                    <a:bodyPr/>
                    <a:lstStyle/>
                    <a:p>
                      <a:pPr algn="ctr"/>
                      <a:r>
                        <a:rPr lang="en-US" dirty="0" smtClean="0"/>
                        <a:t>d</a:t>
                      </a:r>
                      <a:endParaRPr lang="en-US" dirty="0"/>
                    </a:p>
                  </a:txBody>
                  <a:tcPr/>
                </a:tc>
              </a:tr>
              <a:tr h="370840">
                <a:tc>
                  <a:txBody>
                    <a:bodyPr/>
                    <a:lstStyle/>
                    <a:p>
                      <a:pPr algn="ctr"/>
                      <a:r>
                        <a:rPr lang="en-US" dirty="0" err="1" smtClean="0"/>
                        <a:t>centi</a:t>
                      </a:r>
                      <a:endParaRPr lang="en-US" dirty="0"/>
                    </a:p>
                  </a:txBody>
                  <a:tcPr/>
                </a:tc>
                <a:tc>
                  <a:txBody>
                    <a:bodyPr/>
                    <a:lstStyle/>
                    <a:p>
                      <a:pPr algn="ctr"/>
                      <a:r>
                        <a:rPr lang="en-US" dirty="0" smtClean="0"/>
                        <a:t>c</a:t>
                      </a:r>
                      <a:endParaRPr lang="en-US" dirty="0"/>
                    </a:p>
                  </a:txBody>
                  <a:tcPr/>
                </a:tc>
              </a:tr>
              <a:tr h="370840">
                <a:tc>
                  <a:txBody>
                    <a:bodyPr/>
                    <a:lstStyle/>
                    <a:p>
                      <a:pPr algn="ctr"/>
                      <a:r>
                        <a:rPr lang="en-US" dirty="0" err="1" smtClean="0"/>
                        <a:t>milli</a:t>
                      </a:r>
                      <a:endParaRPr lang="en-US" dirty="0"/>
                    </a:p>
                  </a:txBody>
                  <a:tcPr/>
                </a:tc>
                <a:tc>
                  <a:txBody>
                    <a:bodyPr/>
                    <a:lstStyle/>
                    <a:p>
                      <a:pPr algn="ctr"/>
                      <a:r>
                        <a:rPr lang="en-US" dirty="0" smtClean="0"/>
                        <a:t>m</a:t>
                      </a:r>
                      <a:endParaRPr lang="en-US" dirty="0"/>
                    </a:p>
                  </a:txBody>
                  <a:tcPr/>
                </a:tc>
              </a:tr>
              <a:tr h="370840">
                <a:tc>
                  <a:txBody>
                    <a:bodyPr/>
                    <a:lstStyle/>
                    <a:p>
                      <a:pPr algn="ctr"/>
                      <a:r>
                        <a:rPr lang="en-US" dirty="0" smtClean="0"/>
                        <a:t>micro</a:t>
                      </a:r>
                      <a:endParaRPr lang="en-US" dirty="0"/>
                    </a:p>
                  </a:txBody>
                  <a:tcPr/>
                </a:tc>
                <a:tc>
                  <a:txBody>
                    <a:bodyPr/>
                    <a:lstStyle/>
                    <a:p>
                      <a:pPr algn="ctr"/>
                      <a:r>
                        <a:rPr lang="el-GR" dirty="0" smtClean="0"/>
                        <a:t>μ</a:t>
                      </a:r>
                      <a:endParaRPr lang="en-US" dirty="0"/>
                    </a:p>
                  </a:txBody>
                  <a:tcPr/>
                </a:tc>
              </a:tr>
              <a:tr h="370840">
                <a:tc>
                  <a:txBody>
                    <a:bodyPr/>
                    <a:lstStyle/>
                    <a:p>
                      <a:pPr algn="ctr"/>
                      <a:r>
                        <a:rPr lang="en-US" dirty="0" err="1" smtClean="0"/>
                        <a:t>nano</a:t>
                      </a:r>
                      <a:endParaRPr lang="en-US" dirty="0"/>
                    </a:p>
                  </a:txBody>
                  <a:tcPr/>
                </a:tc>
                <a:tc>
                  <a:txBody>
                    <a:bodyPr/>
                    <a:lstStyle/>
                    <a:p>
                      <a:pPr algn="ctr"/>
                      <a:r>
                        <a:rPr lang="en-US" dirty="0" smtClean="0"/>
                        <a:t>n</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837295" cy="1143000"/>
          </a:xfrm>
        </p:spPr>
        <p:txBody>
          <a:bodyPr>
            <a:normAutofit/>
          </a:bodyPr>
          <a:lstStyle/>
          <a:p>
            <a:r>
              <a:rPr lang="en-US" dirty="0" smtClean="0"/>
              <a:t>SI Unit Prefixes</a:t>
            </a:r>
            <a:br>
              <a:rPr lang="en-US" dirty="0" smtClean="0"/>
            </a:br>
            <a:endParaRPr lang="en-US" dirty="0"/>
          </a:p>
        </p:txBody>
      </p:sp>
      <p:sp>
        <p:nvSpPr>
          <p:cNvPr id="3" name="Content Placeholder 2"/>
          <p:cNvSpPr>
            <a:spLocks noGrp="1"/>
          </p:cNvSpPr>
          <p:nvPr>
            <p:ph idx="1"/>
          </p:nvPr>
        </p:nvSpPr>
        <p:spPr>
          <a:xfrm>
            <a:off x="182880" y="1600200"/>
            <a:ext cx="8737185" cy="810491"/>
          </a:xfrm>
        </p:spPr>
        <p:txBody>
          <a:bodyPr>
            <a:normAutofit lnSpcReduction="10000"/>
          </a:bodyPr>
          <a:lstStyle/>
          <a:p>
            <a:r>
              <a:rPr lang="en-US" dirty="0" smtClean="0"/>
              <a:t>Each prefix represents a relationship to the base unit, as seen in the table below.</a:t>
            </a:r>
            <a:endParaRPr lang="en-US" dirty="0"/>
          </a:p>
        </p:txBody>
      </p:sp>
      <p:graphicFrame>
        <p:nvGraphicFramePr>
          <p:cNvPr id="4" name="Content Placeholder 7"/>
          <p:cNvGraphicFramePr>
            <a:graphicFrameLocks/>
          </p:cNvGraphicFramePr>
          <p:nvPr/>
        </p:nvGraphicFramePr>
        <p:xfrm>
          <a:off x="111968" y="2664916"/>
          <a:ext cx="8901404" cy="4079240"/>
        </p:xfrm>
        <a:graphic>
          <a:graphicData uri="http://schemas.openxmlformats.org/drawingml/2006/table">
            <a:tbl>
              <a:tblPr firstRow="1" bandRow="1">
                <a:tableStyleId>{5C22544A-7EE6-4342-B048-85BDC9FD1C3A}</a:tableStyleId>
              </a:tblPr>
              <a:tblGrid>
                <a:gridCol w="1616709"/>
                <a:gridCol w="1649006"/>
                <a:gridCol w="2712676"/>
                <a:gridCol w="2923013"/>
              </a:tblGrid>
              <a:tr h="370840">
                <a:tc>
                  <a:txBody>
                    <a:bodyPr/>
                    <a:lstStyle/>
                    <a:p>
                      <a:pPr algn="ctr"/>
                      <a:r>
                        <a:rPr lang="en-US" dirty="0" smtClean="0"/>
                        <a:t>Prefix</a:t>
                      </a:r>
                      <a:endParaRPr lang="en-US" dirty="0"/>
                    </a:p>
                  </a:txBody>
                  <a:tcPr/>
                </a:tc>
                <a:tc>
                  <a:txBody>
                    <a:bodyPr/>
                    <a:lstStyle/>
                    <a:p>
                      <a:pPr algn="ctr"/>
                      <a:r>
                        <a:rPr lang="en-US" dirty="0" smtClean="0"/>
                        <a:t>Symbol</a:t>
                      </a:r>
                      <a:endParaRPr lang="en-US" dirty="0"/>
                    </a:p>
                  </a:txBody>
                  <a:tcPr/>
                </a:tc>
                <a:tc>
                  <a:txBody>
                    <a:bodyPr/>
                    <a:lstStyle/>
                    <a:p>
                      <a:pPr algn="ctr"/>
                      <a:r>
                        <a:rPr lang="en-US" dirty="0" smtClean="0"/>
                        <a:t>Meaning </a:t>
                      </a:r>
                      <a:endParaRPr lang="en-US" dirty="0"/>
                    </a:p>
                  </a:txBody>
                  <a:tcPr/>
                </a:tc>
                <a:tc>
                  <a:txBody>
                    <a:bodyPr/>
                    <a:lstStyle/>
                    <a:p>
                      <a:pPr algn="ctr"/>
                      <a:r>
                        <a:rPr lang="en-US" dirty="0" smtClean="0"/>
                        <a:t>Relation to base unit</a:t>
                      </a:r>
                      <a:endParaRPr lang="en-US" dirty="0"/>
                    </a:p>
                  </a:txBody>
                  <a:tcPr/>
                </a:tc>
              </a:tr>
              <a:tr h="370840">
                <a:tc>
                  <a:txBody>
                    <a:bodyPr/>
                    <a:lstStyle/>
                    <a:p>
                      <a:pPr algn="ctr"/>
                      <a:r>
                        <a:rPr lang="en-US" dirty="0" smtClean="0"/>
                        <a:t>Giga</a:t>
                      </a:r>
                      <a:endParaRPr lang="en-US" dirty="0"/>
                    </a:p>
                  </a:txBody>
                  <a:tcPr/>
                </a:tc>
                <a:tc>
                  <a:txBody>
                    <a:bodyPr/>
                    <a:lstStyle/>
                    <a:p>
                      <a:pPr algn="ctr"/>
                      <a:r>
                        <a:rPr lang="en-US" dirty="0" smtClean="0"/>
                        <a:t>G</a:t>
                      </a:r>
                      <a:endParaRPr lang="en-US" dirty="0"/>
                    </a:p>
                  </a:txBody>
                  <a:tcPr/>
                </a:tc>
                <a:tc>
                  <a:txBody>
                    <a:bodyPr/>
                    <a:lstStyle/>
                    <a:p>
                      <a:pPr algn="ctr"/>
                      <a:r>
                        <a:rPr lang="en-US" dirty="0" smtClean="0"/>
                        <a:t>1 000 000 000</a:t>
                      </a:r>
                      <a:endParaRPr lang="en-US" dirty="0"/>
                    </a:p>
                  </a:txBody>
                  <a:tcPr/>
                </a:tc>
                <a:tc>
                  <a:txBody>
                    <a:bodyPr/>
                    <a:lstStyle/>
                    <a:p>
                      <a:pPr algn="ctr"/>
                      <a:r>
                        <a:rPr lang="en-US" dirty="0" smtClean="0"/>
                        <a:t>1Gm = 10</a:t>
                      </a:r>
                      <a:r>
                        <a:rPr lang="en-US" baseline="30000" dirty="0" smtClean="0"/>
                        <a:t>9</a:t>
                      </a:r>
                      <a:r>
                        <a:rPr lang="en-US" dirty="0" smtClean="0"/>
                        <a:t>m</a:t>
                      </a:r>
                      <a:endParaRPr lang="en-US" dirty="0"/>
                    </a:p>
                  </a:txBody>
                  <a:tcPr/>
                </a:tc>
              </a:tr>
              <a:tr h="370840">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1 000 000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1Mm = 10</a:t>
                      </a:r>
                      <a:r>
                        <a:rPr lang="en-US" baseline="30000" dirty="0" smtClean="0"/>
                        <a:t>6</a:t>
                      </a:r>
                      <a:r>
                        <a:rPr lang="en-US" dirty="0" smtClean="0"/>
                        <a:t>m</a:t>
                      </a:r>
                    </a:p>
                  </a:txBody>
                  <a:tcPr/>
                </a:tc>
              </a:tr>
              <a:tr h="370840">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1km = 10</a:t>
                      </a:r>
                      <a:r>
                        <a:rPr lang="en-US" baseline="30000" dirty="0" smtClean="0"/>
                        <a:t>3</a:t>
                      </a:r>
                      <a:r>
                        <a:rPr lang="en-US" dirty="0" smtClean="0"/>
                        <a:t>m</a:t>
                      </a:r>
                      <a:endParaRPr lang="en-US" dirty="0"/>
                    </a:p>
                  </a:txBody>
                  <a:tcPr/>
                </a:tc>
              </a:tr>
              <a:tr h="370840">
                <a:tc>
                  <a:txBody>
                    <a:bodyPr/>
                    <a:lstStyle/>
                    <a:p>
                      <a:pPr algn="ctr"/>
                      <a:r>
                        <a:rPr lang="en-US" dirty="0" err="1" smtClean="0"/>
                        <a:t>deka</a:t>
                      </a:r>
                      <a:endParaRPr lang="en-US" dirty="0"/>
                    </a:p>
                  </a:txBody>
                  <a:tcPr/>
                </a:tc>
                <a:tc>
                  <a:txBody>
                    <a:bodyPr/>
                    <a:lstStyle/>
                    <a:p>
                      <a:pPr algn="ctr"/>
                      <a:r>
                        <a:rPr lang="en-US" dirty="0" err="1" smtClean="0"/>
                        <a:t>da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1dam = 10m</a:t>
                      </a:r>
                    </a:p>
                  </a:txBody>
                  <a:tcPr/>
                </a:tc>
              </a:tr>
              <a:tr h="370840">
                <a:tc>
                  <a:txBody>
                    <a:bodyPr/>
                    <a:lstStyle/>
                    <a:p>
                      <a:pPr algn="ctr"/>
                      <a:r>
                        <a:rPr lang="en-US" dirty="0" smtClean="0"/>
                        <a:t>(unit)</a:t>
                      </a:r>
                      <a:endParaRPr lang="en-US" dirty="0"/>
                    </a:p>
                  </a:txBody>
                  <a:tcPr/>
                </a:tc>
                <a:tc>
                  <a:txBody>
                    <a:bodyPr/>
                    <a:lstStyle/>
                    <a:p>
                      <a:pPr algn="ctr"/>
                      <a:r>
                        <a:rPr lang="en-US" dirty="0" smtClean="0"/>
                        <a:t>(unit symbol)</a:t>
                      </a:r>
                      <a:endParaRPr lang="en-US" dirty="0"/>
                    </a:p>
                  </a:txBody>
                  <a:tcPr/>
                </a:tc>
                <a:tc>
                  <a:txBody>
                    <a:bodyPr/>
                    <a:lstStyle/>
                    <a:p>
                      <a:pPr algn="ctr"/>
                      <a:r>
                        <a:rPr lang="en-US" dirty="0" smtClean="0"/>
                        <a:t>1</a:t>
                      </a:r>
                      <a:endParaRPr lang="en-US" dirty="0"/>
                    </a:p>
                  </a:txBody>
                  <a:tcPr/>
                </a:tc>
                <a:tc>
                  <a:txBody>
                    <a:bodyPr/>
                    <a:lstStyle/>
                    <a:p>
                      <a:pPr algn="ctr"/>
                      <a:r>
                        <a:rPr lang="en-US" dirty="0" smtClean="0"/>
                        <a:t>1m = 1m</a:t>
                      </a:r>
                      <a:endParaRPr lang="en-US" dirty="0"/>
                    </a:p>
                  </a:txBody>
                  <a:tcPr/>
                </a:tc>
              </a:tr>
              <a:tr h="370840">
                <a:tc>
                  <a:txBody>
                    <a:bodyPr/>
                    <a:lstStyle/>
                    <a:p>
                      <a:pPr algn="ctr"/>
                      <a:r>
                        <a:rPr lang="en-US" dirty="0" err="1" smtClean="0"/>
                        <a:t>deci</a:t>
                      </a:r>
                      <a:endParaRPr lang="en-US" dirty="0"/>
                    </a:p>
                  </a:txBody>
                  <a:tcPr/>
                </a:tc>
                <a:tc>
                  <a:txBody>
                    <a:bodyPr/>
                    <a:lstStyle/>
                    <a:p>
                      <a:pPr algn="ctr"/>
                      <a:r>
                        <a:rPr lang="en-US" dirty="0" smtClean="0"/>
                        <a:t>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1dm = 10</a:t>
                      </a:r>
                      <a:r>
                        <a:rPr lang="en-US" baseline="30000" dirty="0" smtClean="0"/>
                        <a:t>-1</a:t>
                      </a:r>
                      <a:r>
                        <a:rPr lang="en-US" dirty="0" smtClean="0"/>
                        <a:t>m</a:t>
                      </a:r>
                    </a:p>
                  </a:txBody>
                  <a:tcPr/>
                </a:tc>
              </a:tr>
              <a:tr h="370840">
                <a:tc>
                  <a:txBody>
                    <a:bodyPr/>
                    <a:lstStyle/>
                    <a:p>
                      <a:pPr algn="ctr"/>
                      <a:r>
                        <a:rPr lang="en-US" dirty="0" err="1" smtClean="0"/>
                        <a:t>centi</a:t>
                      </a:r>
                      <a:endParaRPr lang="en-US" dirty="0"/>
                    </a:p>
                  </a:txBody>
                  <a:tcPr/>
                </a:tc>
                <a:tc>
                  <a:txBody>
                    <a:bodyPr/>
                    <a:lstStyle/>
                    <a:p>
                      <a:pPr algn="ctr"/>
                      <a:r>
                        <a:rPr lang="en-US" dirty="0" smtClean="0"/>
                        <a:t>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1cm = 10</a:t>
                      </a:r>
                      <a:r>
                        <a:rPr lang="en-US" baseline="30000" dirty="0" smtClean="0"/>
                        <a:t>-2</a:t>
                      </a:r>
                      <a:r>
                        <a:rPr lang="en-US" dirty="0" smtClean="0"/>
                        <a:t>m</a:t>
                      </a:r>
                    </a:p>
                  </a:txBody>
                  <a:tcPr/>
                </a:tc>
              </a:tr>
              <a:tr h="370840">
                <a:tc>
                  <a:txBody>
                    <a:bodyPr/>
                    <a:lstStyle/>
                    <a:p>
                      <a:pPr algn="ctr"/>
                      <a:r>
                        <a:rPr lang="en-US" dirty="0" err="1" smtClean="0"/>
                        <a:t>milli</a:t>
                      </a:r>
                      <a:endParaRPr lang="en-US" dirty="0"/>
                    </a:p>
                  </a:txBody>
                  <a:tcPr/>
                </a:tc>
                <a:tc>
                  <a:txBody>
                    <a:bodyPr/>
                    <a:lstStyle/>
                    <a:p>
                      <a:pPr algn="ctr"/>
                      <a:r>
                        <a:rPr lang="en-US" dirty="0" smtClean="0"/>
                        <a:t>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1mm = 10</a:t>
                      </a:r>
                      <a:r>
                        <a:rPr lang="en-US" baseline="30000" dirty="0" smtClean="0"/>
                        <a:t>-3</a:t>
                      </a:r>
                      <a:r>
                        <a:rPr lang="en-US" dirty="0" smtClean="0"/>
                        <a:t>m</a:t>
                      </a:r>
                    </a:p>
                  </a:txBody>
                  <a:tcPr/>
                </a:tc>
              </a:tr>
              <a:tr h="370840">
                <a:tc>
                  <a:txBody>
                    <a:bodyPr/>
                    <a:lstStyle/>
                    <a:p>
                      <a:pPr algn="ctr"/>
                      <a:r>
                        <a:rPr lang="en-US" dirty="0" smtClean="0"/>
                        <a:t>micro</a:t>
                      </a:r>
                      <a:endParaRPr lang="en-US" dirty="0"/>
                    </a:p>
                  </a:txBody>
                  <a:tcPr/>
                </a:tc>
                <a:tc>
                  <a:txBody>
                    <a:bodyPr/>
                    <a:lstStyle/>
                    <a:p>
                      <a:pPr algn="ctr"/>
                      <a:r>
                        <a:rPr lang="el-GR" dirty="0" smtClean="0"/>
                        <a:t>μ</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0.000 001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a:t>
                      </a:r>
                      <a:r>
                        <a:rPr lang="el-GR" dirty="0" smtClean="0"/>
                        <a:t>μ</a:t>
                      </a:r>
                      <a:r>
                        <a:rPr lang="en-US" dirty="0" smtClean="0"/>
                        <a:t>m = 10</a:t>
                      </a:r>
                      <a:r>
                        <a:rPr lang="en-US" baseline="30000" dirty="0" smtClean="0"/>
                        <a:t>-6</a:t>
                      </a:r>
                      <a:r>
                        <a:rPr lang="en-US" dirty="0" smtClean="0"/>
                        <a:t>m</a:t>
                      </a:r>
                    </a:p>
                  </a:txBody>
                  <a:tcPr/>
                </a:tc>
              </a:tr>
              <a:tr h="370840">
                <a:tc>
                  <a:txBody>
                    <a:bodyPr/>
                    <a:lstStyle/>
                    <a:p>
                      <a:pPr algn="ctr"/>
                      <a:r>
                        <a:rPr lang="en-US" dirty="0" err="1" smtClean="0"/>
                        <a:t>nano</a:t>
                      </a:r>
                      <a:endParaRPr lang="en-US" dirty="0"/>
                    </a:p>
                  </a:txBody>
                  <a:tcPr/>
                </a:tc>
                <a:tc>
                  <a:txBody>
                    <a:bodyPr/>
                    <a:lstStyle/>
                    <a:p>
                      <a:pPr algn="ctr"/>
                      <a:r>
                        <a:rPr lang="en-US" dirty="0" smtClean="0"/>
                        <a:t>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0.000 000 001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1nm= 10</a:t>
                      </a:r>
                      <a:r>
                        <a:rPr lang="en-US" baseline="30000" dirty="0" smtClean="0"/>
                        <a:t>-9</a:t>
                      </a:r>
                      <a:r>
                        <a:rPr lang="en-US" dirty="0" smtClean="0"/>
                        <a:t>m</a:t>
                      </a: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822055" cy="1143000"/>
          </a:xfrm>
        </p:spPr>
        <p:txBody>
          <a:bodyPr/>
          <a:lstStyle/>
          <a:p>
            <a:r>
              <a:rPr lang="en-US" dirty="0" smtClean="0"/>
              <a:t>SI Unit Prefixes</a:t>
            </a:r>
            <a:endParaRPr lang="en-US" dirty="0"/>
          </a:p>
        </p:txBody>
      </p:sp>
      <p:sp>
        <p:nvSpPr>
          <p:cNvPr id="3" name="Content Placeholder 2"/>
          <p:cNvSpPr>
            <a:spLocks noGrp="1"/>
          </p:cNvSpPr>
          <p:nvPr>
            <p:ph idx="1"/>
          </p:nvPr>
        </p:nvSpPr>
        <p:spPr>
          <a:xfrm>
            <a:off x="182880" y="1600200"/>
            <a:ext cx="8837296" cy="4525963"/>
          </a:xfrm>
        </p:spPr>
        <p:txBody>
          <a:bodyPr>
            <a:normAutofit lnSpcReduction="10000"/>
          </a:bodyPr>
          <a:lstStyle/>
          <a:p>
            <a:r>
              <a:rPr lang="en-US" dirty="0" smtClean="0"/>
              <a:t>There are two methods for converting from one prefix of a unit to another: the number line method and the mathematical method.</a:t>
            </a:r>
          </a:p>
          <a:p>
            <a:endParaRPr lang="en-US" dirty="0" smtClean="0"/>
          </a:p>
          <a:p>
            <a:endParaRPr lang="en-US" dirty="0" smtClean="0"/>
          </a:p>
          <a:p>
            <a:endParaRPr lang="en-US" dirty="0" smtClean="0"/>
          </a:p>
          <a:p>
            <a:r>
              <a:rPr lang="en-US" dirty="0" smtClean="0"/>
              <a:t>This number line has all nine prefixes listed on the top, and how many of the base unit each represents on the bottom.</a:t>
            </a:r>
          </a:p>
          <a:p>
            <a:endParaRPr lang="en-US" dirty="0" smtClean="0"/>
          </a:p>
          <a:p>
            <a:r>
              <a:rPr lang="en-US" dirty="0" smtClean="0"/>
              <a:t>Let’s look at an example of how to convert using the number line method.</a:t>
            </a:r>
            <a:endParaRPr lang="en-US" dirty="0"/>
          </a:p>
        </p:txBody>
      </p:sp>
      <p:pic>
        <p:nvPicPr>
          <p:cNvPr id="1026" name="Picture 1"/>
          <p:cNvPicPr>
            <a:picLocks noChangeAspect="1" noChangeArrowheads="1"/>
          </p:cNvPicPr>
          <p:nvPr/>
        </p:nvPicPr>
        <p:blipFill>
          <a:blip r:embed="rId2" cstate="print"/>
          <a:srcRect/>
          <a:stretch>
            <a:fillRect/>
          </a:stretch>
        </p:blipFill>
        <p:spPr bwMode="auto">
          <a:xfrm>
            <a:off x="602625" y="2913861"/>
            <a:ext cx="8175625" cy="73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638"/>
            <a:ext cx="8837295" cy="1143000"/>
          </a:xfrm>
        </p:spPr>
        <p:txBody>
          <a:bodyPr>
            <a:normAutofit/>
          </a:bodyPr>
          <a:lstStyle/>
          <a:p>
            <a:r>
              <a:rPr lang="en-US" dirty="0" smtClean="0"/>
              <a:t>Converting Using the </a:t>
            </a:r>
            <a:br>
              <a:rPr lang="en-US" dirty="0" smtClean="0"/>
            </a:br>
            <a:r>
              <a:rPr lang="en-US" dirty="0" smtClean="0"/>
              <a:t>Number Line Method</a:t>
            </a:r>
            <a:endParaRPr lang="en-US" dirty="0"/>
          </a:p>
        </p:txBody>
      </p:sp>
      <p:sp>
        <p:nvSpPr>
          <p:cNvPr id="3" name="Content Placeholder 2"/>
          <p:cNvSpPr>
            <a:spLocks noGrp="1"/>
          </p:cNvSpPr>
          <p:nvPr>
            <p:ph idx="1"/>
          </p:nvPr>
        </p:nvSpPr>
        <p:spPr>
          <a:xfrm>
            <a:off x="198120" y="1600200"/>
            <a:ext cx="8822056" cy="5257800"/>
          </a:xfrm>
        </p:spPr>
        <p:txBody>
          <a:bodyPr>
            <a:normAutofit/>
          </a:bodyPr>
          <a:lstStyle/>
          <a:p>
            <a:r>
              <a:rPr lang="en-US" b="1" dirty="0" smtClean="0"/>
              <a:t>Example – </a:t>
            </a:r>
            <a:r>
              <a:rPr lang="en-US" dirty="0" smtClean="0"/>
              <a:t>Convert 9.58decigrams to micrograms.</a:t>
            </a:r>
          </a:p>
          <a:p>
            <a:endParaRPr lang="en-US" dirty="0" smtClean="0"/>
          </a:p>
          <a:p>
            <a:endParaRPr lang="en-US" dirty="0" smtClean="0"/>
          </a:p>
          <a:p>
            <a:endParaRPr lang="en-US" dirty="0" smtClean="0"/>
          </a:p>
          <a:p>
            <a:endParaRPr lang="en-US" dirty="0" smtClean="0"/>
          </a:p>
          <a:p>
            <a:r>
              <a:rPr lang="en-US" b="1" dirty="0" smtClean="0"/>
              <a:t>Step 1 </a:t>
            </a:r>
            <a:r>
              <a:rPr lang="en-US" dirty="0" smtClean="0"/>
              <a:t>– Find the prefix for the unit you are beginning with. In this case, d. On the number line, we can see that d is at 10</a:t>
            </a:r>
            <a:r>
              <a:rPr lang="en-US" baseline="30000" dirty="0" smtClean="0"/>
              <a:t>-1</a:t>
            </a:r>
            <a:r>
              <a:rPr lang="en-US" dirty="0" smtClean="0"/>
              <a:t>.</a:t>
            </a:r>
          </a:p>
          <a:p>
            <a:endParaRPr lang="en-US" dirty="0" smtClean="0"/>
          </a:p>
          <a:p>
            <a:endParaRPr lang="en-US" dirty="0" smtClean="0"/>
          </a:p>
          <a:p>
            <a:endParaRPr lang="en-US" dirty="0" smtClean="0"/>
          </a:p>
          <a:p>
            <a:r>
              <a:rPr lang="en-US" dirty="0" smtClean="0"/>
              <a:t>Box the prefix that you are beginning with for easy reference.</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11175" y="2542317"/>
            <a:ext cx="8175625" cy="736600"/>
          </a:xfrm>
          <a:prstGeom prst="rect">
            <a:avLst/>
          </a:prstGeom>
          <a:noFill/>
          <a:ln w="9525">
            <a:noFill/>
            <a:miter lim="800000"/>
            <a:headEnd/>
            <a:tailEnd/>
          </a:ln>
        </p:spPr>
      </p:pic>
      <p:pic>
        <p:nvPicPr>
          <p:cNvPr id="2050" name="Picture 3"/>
          <p:cNvPicPr>
            <a:picLocks noChangeAspect="1" noChangeArrowheads="1"/>
          </p:cNvPicPr>
          <p:nvPr/>
        </p:nvPicPr>
        <p:blipFill>
          <a:blip r:embed="rId3" cstate="print"/>
          <a:srcRect/>
          <a:stretch>
            <a:fillRect/>
          </a:stretch>
        </p:blipFill>
        <p:spPr bwMode="auto">
          <a:xfrm>
            <a:off x="457200" y="4865708"/>
            <a:ext cx="8229600" cy="64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54" y="274638"/>
            <a:ext cx="8763121" cy="1143000"/>
          </a:xfrm>
        </p:spPr>
        <p:txBody>
          <a:bodyPr>
            <a:normAutofit/>
          </a:bodyPr>
          <a:lstStyle/>
          <a:p>
            <a:r>
              <a:rPr lang="en-US" dirty="0" smtClean="0"/>
              <a:t>Converting Using the </a:t>
            </a:r>
            <a:br>
              <a:rPr lang="en-US" dirty="0" smtClean="0"/>
            </a:br>
            <a:r>
              <a:rPr lang="en-US" dirty="0" smtClean="0"/>
              <a:t>Number Line Method</a:t>
            </a:r>
            <a:endParaRPr lang="en-US" dirty="0"/>
          </a:p>
        </p:txBody>
      </p:sp>
      <p:sp>
        <p:nvSpPr>
          <p:cNvPr id="3" name="Content Placeholder 2"/>
          <p:cNvSpPr>
            <a:spLocks noGrp="1"/>
          </p:cNvSpPr>
          <p:nvPr>
            <p:ph idx="1"/>
          </p:nvPr>
        </p:nvSpPr>
        <p:spPr>
          <a:xfrm>
            <a:off x="243840" y="1600200"/>
            <a:ext cx="8776335" cy="5257800"/>
          </a:xfrm>
        </p:spPr>
        <p:txBody>
          <a:bodyPr>
            <a:normAutofit/>
          </a:bodyPr>
          <a:lstStyle/>
          <a:p>
            <a:r>
              <a:rPr lang="en-US" b="1" dirty="0" smtClean="0"/>
              <a:t>Step 2 </a:t>
            </a:r>
            <a:r>
              <a:rPr lang="en-US" dirty="0" smtClean="0"/>
              <a:t>– Find the prefix that we want to end with. In this case, μ. On the number line, we can see that μ is at 10</a:t>
            </a:r>
            <a:r>
              <a:rPr lang="en-US" baseline="30000" dirty="0" smtClean="0"/>
              <a:t>-6</a:t>
            </a:r>
            <a:r>
              <a:rPr lang="en-US" dirty="0" smtClean="0"/>
              <a:t>.</a:t>
            </a:r>
          </a:p>
          <a:p>
            <a:endParaRPr lang="en-US" dirty="0" smtClean="0"/>
          </a:p>
          <a:p>
            <a:endParaRPr lang="en-US" dirty="0" smtClean="0"/>
          </a:p>
          <a:p>
            <a:endParaRPr lang="en-US" dirty="0" smtClean="0"/>
          </a:p>
          <a:p>
            <a:r>
              <a:rPr lang="en-US" dirty="0" smtClean="0"/>
              <a:t>Circle the prefix that you want to end with for easy reference.</a:t>
            </a:r>
          </a:p>
          <a:p>
            <a:endParaRPr lang="en-US" sz="1600" dirty="0" smtClean="0"/>
          </a:p>
          <a:p>
            <a:r>
              <a:rPr lang="en-US" b="1" dirty="0" smtClean="0"/>
              <a:t>Step 3 – </a:t>
            </a:r>
            <a:r>
              <a:rPr lang="en-US" dirty="0" smtClean="0"/>
              <a:t>Count how many marks it takes to move from d to μ. In this case, it take 5 marks.</a:t>
            </a:r>
          </a:p>
          <a:p>
            <a:endParaRPr lang="en-US" dirty="0"/>
          </a:p>
        </p:txBody>
      </p:sp>
      <p:pic>
        <p:nvPicPr>
          <p:cNvPr id="3074" name="Picture 4"/>
          <p:cNvPicPr>
            <a:picLocks noChangeAspect="1" noChangeArrowheads="1"/>
          </p:cNvPicPr>
          <p:nvPr/>
        </p:nvPicPr>
        <p:blipFill>
          <a:blip r:embed="rId2" cstate="print"/>
          <a:srcRect/>
          <a:stretch>
            <a:fillRect/>
          </a:stretch>
        </p:blipFill>
        <p:spPr bwMode="auto">
          <a:xfrm>
            <a:off x="441960" y="2676615"/>
            <a:ext cx="8229600" cy="723900"/>
          </a:xfrm>
          <a:prstGeom prst="rect">
            <a:avLst/>
          </a:prstGeom>
          <a:noFill/>
          <a:ln w="9525">
            <a:noFill/>
            <a:miter lim="800000"/>
            <a:headEnd/>
            <a:tailEnd/>
          </a:ln>
        </p:spPr>
      </p:pic>
      <p:pic>
        <p:nvPicPr>
          <p:cNvPr id="3075" name="Picture 5"/>
          <p:cNvPicPr>
            <a:picLocks noChangeAspect="1" noChangeArrowheads="1"/>
          </p:cNvPicPr>
          <p:nvPr/>
        </p:nvPicPr>
        <p:blipFill>
          <a:blip r:embed="rId3" cstate="print"/>
          <a:srcRect/>
          <a:stretch>
            <a:fillRect/>
          </a:stretch>
        </p:blipFill>
        <p:spPr bwMode="auto">
          <a:xfrm>
            <a:off x="533400" y="5454275"/>
            <a:ext cx="8223250" cy="86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normAutofit/>
          </a:bodyPr>
          <a:lstStyle/>
          <a:p>
            <a:r>
              <a:rPr lang="en-US" dirty="0" smtClean="0"/>
              <a:t>Converting Using the </a:t>
            </a:r>
            <a:br>
              <a:rPr lang="en-US" dirty="0" smtClean="0"/>
            </a:br>
            <a:r>
              <a:rPr lang="en-US" dirty="0" smtClean="0"/>
              <a:t>Number Line Method</a:t>
            </a:r>
            <a:endParaRPr lang="en-US" dirty="0"/>
          </a:p>
        </p:txBody>
      </p:sp>
      <p:sp>
        <p:nvSpPr>
          <p:cNvPr id="3" name="Content Placeholder 2"/>
          <p:cNvSpPr>
            <a:spLocks noGrp="1"/>
          </p:cNvSpPr>
          <p:nvPr>
            <p:ph idx="1"/>
          </p:nvPr>
        </p:nvSpPr>
        <p:spPr>
          <a:xfrm>
            <a:off x="198120" y="1600200"/>
            <a:ext cx="8822055" cy="4525963"/>
          </a:xfrm>
        </p:spPr>
        <p:txBody>
          <a:bodyPr>
            <a:normAutofit/>
          </a:bodyPr>
          <a:lstStyle/>
          <a:p>
            <a:r>
              <a:rPr lang="en-US" b="1" dirty="0" smtClean="0"/>
              <a:t>Step 4 – </a:t>
            </a:r>
            <a:r>
              <a:rPr lang="en-US" dirty="0" smtClean="0"/>
              <a:t>Move the decimal place in your original number this many places.  </a:t>
            </a:r>
          </a:p>
          <a:p>
            <a:endParaRPr lang="en-US" dirty="0" smtClean="0"/>
          </a:p>
          <a:p>
            <a:r>
              <a:rPr lang="en-US" dirty="0" smtClean="0"/>
              <a:t>If you moved to the right on the number line, move the decimal to the right. </a:t>
            </a:r>
          </a:p>
          <a:p>
            <a:endParaRPr lang="en-US" dirty="0" smtClean="0"/>
          </a:p>
          <a:p>
            <a:r>
              <a:rPr lang="en-US" dirty="0" smtClean="0"/>
              <a:t>If you moved to the left on the number line, move the decimal to the left.  </a:t>
            </a:r>
          </a:p>
          <a:p>
            <a:endParaRPr lang="en-US" dirty="0" smtClean="0"/>
          </a:p>
          <a:p>
            <a:r>
              <a:rPr lang="en-US" dirty="0" smtClean="0"/>
              <a:t>In this case, we move to the right.</a:t>
            </a:r>
          </a:p>
          <a:p>
            <a:endParaRPr lang="en-US" dirty="0"/>
          </a:p>
        </p:txBody>
      </p:sp>
      <p:sp>
        <p:nvSpPr>
          <p:cNvPr id="4" name="TextBox 3"/>
          <p:cNvSpPr txBox="1"/>
          <p:nvPr/>
        </p:nvSpPr>
        <p:spPr>
          <a:xfrm>
            <a:off x="3351415" y="6022570"/>
            <a:ext cx="2344189" cy="382385"/>
          </a:xfrm>
          <a:prstGeom prst="rect">
            <a:avLst/>
          </a:prstGeom>
          <a:noFill/>
          <a:ln w="57150">
            <a:solidFill>
              <a:schemeClr val="tx1"/>
            </a:solidFill>
          </a:ln>
        </p:spPr>
        <p:txBody>
          <a:bodyPr wrap="square" rtlCol="0">
            <a:spAutoFit/>
          </a:bodyPr>
          <a:lstStyle/>
          <a:p>
            <a:r>
              <a:rPr lang="en-US" dirty="0" smtClean="0"/>
              <a:t>9.58dg </a:t>
            </a:r>
            <a:r>
              <a:rPr lang="en-US" dirty="0" smtClean="0">
                <a:sym typeface="Wingdings" pitchFamily="2" charset="2"/>
              </a:rPr>
              <a:t> 958000</a:t>
            </a:r>
            <a:r>
              <a:rPr lang="el-GR" dirty="0" smtClean="0">
                <a:sym typeface="Wingdings" pitchFamily="2" charset="2"/>
              </a:rPr>
              <a:t>μ</a:t>
            </a:r>
            <a:r>
              <a:rPr lang="en-US" dirty="0" smtClean="0">
                <a:sym typeface="Wingdings" pitchFamily="2" charset="2"/>
              </a:rPr>
              <a:t>g</a:t>
            </a:r>
            <a:endParaRPr lang="en-US" dirty="0"/>
          </a:p>
        </p:txBody>
      </p:sp>
      <p:sp>
        <p:nvSpPr>
          <p:cNvPr id="5" name="Rectangle 4">
            <a:hlinkClick r:id="rId3" action="ppaction://hlinksldjump"/>
          </p:cNvPr>
          <p:cNvSpPr/>
          <p:nvPr/>
        </p:nvSpPr>
        <p:spPr>
          <a:xfrm>
            <a:off x="7802880" y="5974080"/>
            <a:ext cx="1341120" cy="88392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74638"/>
            <a:ext cx="8806815" cy="1143000"/>
          </a:xfrm>
        </p:spPr>
        <p:txBody>
          <a:bodyPr/>
          <a:lstStyle/>
          <a:p>
            <a:r>
              <a:rPr lang="en-US" dirty="0" smtClean="0"/>
              <a:t>Demonstration</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Human Number Line.</a:t>
            </a:r>
          </a:p>
          <a:p>
            <a:endParaRPr lang="en-US" dirty="0"/>
          </a:p>
          <a:p>
            <a:r>
              <a:rPr lang="en-US" dirty="0" smtClean="0"/>
              <a:t>Each of you will be assigned one problem on a handout to work out using the number line method for the class. </a:t>
            </a:r>
          </a:p>
          <a:p>
            <a:endParaRPr lang="en-US" dirty="0"/>
          </a:p>
          <a:p>
            <a:r>
              <a:rPr lang="en-US" dirty="0" smtClean="0"/>
              <a:t>On the floor at the front of the class is a version of the number line.</a:t>
            </a:r>
          </a:p>
          <a:p>
            <a:endParaRPr lang="en-US" dirty="0"/>
          </a:p>
          <a:p>
            <a:r>
              <a:rPr lang="en-US" dirty="0" smtClean="0"/>
              <a:t>When it is your turn to work out a problem on the board, jump along the number line to show how it will be worked out. Then write out the work and answer on the board.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46" y="274638"/>
            <a:ext cx="8735829" cy="1143000"/>
          </a:xfrm>
        </p:spPr>
        <p:txBody>
          <a:bodyPr>
            <a:normAutofit/>
          </a:bodyPr>
          <a:lstStyle/>
          <a:p>
            <a:r>
              <a:rPr lang="en-US" dirty="0" smtClean="0"/>
              <a:t>Converting Using the Mathematical Method</a:t>
            </a:r>
            <a:endParaRPr lang="en-US" dirty="0"/>
          </a:p>
        </p:txBody>
      </p:sp>
      <p:sp>
        <p:nvSpPr>
          <p:cNvPr id="3" name="Content Placeholder 2"/>
          <p:cNvSpPr>
            <a:spLocks noGrp="1"/>
          </p:cNvSpPr>
          <p:nvPr>
            <p:ph idx="1"/>
          </p:nvPr>
        </p:nvSpPr>
        <p:spPr>
          <a:xfrm>
            <a:off x="228600" y="1450574"/>
            <a:ext cx="8791576" cy="5407425"/>
          </a:xfrm>
        </p:spPr>
        <p:txBody>
          <a:bodyPr>
            <a:normAutofit/>
          </a:bodyPr>
          <a:lstStyle/>
          <a:p>
            <a:endParaRPr lang="en-US" dirty="0" smtClean="0"/>
          </a:p>
          <a:p>
            <a:endParaRPr lang="en-US" dirty="0" smtClean="0"/>
          </a:p>
          <a:p>
            <a:endParaRPr lang="en-US" dirty="0" smtClean="0"/>
          </a:p>
          <a:p>
            <a:r>
              <a:rPr lang="en-US" dirty="0" smtClean="0"/>
              <a:t>In order to use the mathematical method, you must first determine the ratio of the current prefix to the base unit.</a:t>
            </a:r>
          </a:p>
          <a:p>
            <a:endParaRPr lang="en-US" dirty="0" smtClean="0"/>
          </a:p>
          <a:p>
            <a:r>
              <a:rPr lang="en-US" b="1" dirty="0" smtClean="0"/>
              <a:t>Example – </a:t>
            </a:r>
            <a:r>
              <a:rPr lang="en-US" dirty="0" smtClean="0"/>
              <a:t>Convert 9.58decigrams to micrograms.</a:t>
            </a:r>
          </a:p>
          <a:p>
            <a:endParaRPr lang="en-US" dirty="0" smtClean="0"/>
          </a:p>
          <a:p>
            <a:r>
              <a:rPr lang="en-US" dirty="0" smtClean="0"/>
              <a:t>In this case, we are starting with the prefix </a:t>
            </a:r>
            <a:r>
              <a:rPr lang="en-US" dirty="0" err="1" smtClean="0"/>
              <a:t>deci</a:t>
            </a:r>
            <a:r>
              <a:rPr lang="en-US" dirty="0" smtClean="0"/>
              <a:t>.</a:t>
            </a:r>
          </a:p>
          <a:p>
            <a:endParaRPr lang="en-US" dirty="0" smtClean="0"/>
          </a:p>
          <a:p>
            <a:r>
              <a:rPr lang="en-US" dirty="0" smtClean="0"/>
              <a:t>From the number line above, we can determine that 1dg = 10</a:t>
            </a:r>
            <a:r>
              <a:rPr lang="en-US" baseline="30000" dirty="0" smtClean="0"/>
              <a:t>-1</a:t>
            </a:r>
            <a:r>
              <a:rPr lang="en-US" dirty="0" smtClean="0"/>
              <a:t>g.</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26415" y="1727697"/>
            <a:ext cx="8175625" cy="73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20" y="274638"/>
            <a:ext cx="8793555" cy="1143000"/>
          </a:xfrm>
        </p:spPr>
        <p:txBody>
          <a:bodyPr>
            <a:normAutofit/>
          </a:bodyPr>
          <a:lstStyle/>
          <a:p>
            <a:r>
              <a:rPr lang="en-US" dirty="0" smtClean="0"/>
              <a:t>Converting Using the Mathematical Method</a:t>
            </a:r>
            <a:endParaRPr lang="en-US" dirty="0"/>
          </a:p>
        </p:txBody>
      </p:sp>
      <p:sp>
        <p:nvSpPr>
          <p:cNvPr id="3" name="Content Placeholder 2"/>
          <p:cNvSpPr>
            <a:spLocks noGrp="1"/>
          </p:cNvSpPr>
          <p:nvPr>
            <p:ph idx="1"/>
          </p:nvPr>
        </p:nvSpPr>
        <p:spPr>
          <a:xfrm>
            <a:off x="213360" y="1600201"/>
            <a:ext cx="8806815" cy="4202084"/>
          </a:xfrm>
        </p:spPr>
        <p:txBody>
          <a:bodyPr>
            <a:normAutofit/>
          </a:bodyPr>
          <a:lstStyle/>
          <a:p>
            <a:r>
              <a:rPr lang="en-US" dirty="0" smtClean="0"/>
              <a:t>From this ratio, we can make two conversion factors, as seen below.</a:t>
            </a:r>
          </a:p>
          <a:p>
            <a:endParaRPr lang="en-US" dirty="0" smtClean="0"/>
          </a:p>
          <a:p>
            <a:endParaRPr lang="en-US" dirty="0" smtClean="0"/>
          </a:p>
          <a:p>
            <a:endParaRPr lang="en-US" dirty="0" smtClean="0"/>
          </a:p>
          <a:p>
            <a:r>
              <a:rPr lang="en-US" dirty="0" smtClean="0"/>
              <a:t>Then pick the conversion factor with the initial prefix in the denominator.</a:t>
            </a:r>
          </a:p>
          <a:p>
            <a:endParaRPr lang="en-US" dirty="0" smtClean="0"/>
          </a:p>
          <a:p>
            <a:r>
              <a:rPr lang="en-US" dirty="0" smtClean="0"/>
              <a:t>Now multiply the initial value by the selected conversion factor.</a:t>
            </a:r>
          </a:p>
          <a:p>
            <a:endParaRPr lang="en-US" dirty="0" smtClean="0"/>
          </a:p>
          <a:p>
            <a:endParaRPr lang="en-US" dirty="0" smtClean="0"/>
          </a:p>
          <a:p>
            <a:endParaRPr lang="en-US" dirty="0" smtClean="0"/>
          </a:p>
          <a:p>
            <a:endParaRPr lang="en-US" dirty="0"/>
          </a:p>
        </p:txBody>
      </p:sp>
      <p:sp>
        <p:nvSpPr>
          <p:cNvPr id="4" name="TextBox 3"/>
          <p:cNvSpPr txBox="1"/>
          <p:nvPr/>
        </p:nvSpPr>
        <p:spPr>
          <a:xfrm>
            <a:off x="2955168" y="2560327"/>
            <a:ext cx="847898" cy="461665"/>
          </a:xfrm>
          <a:prstGeom prst="rect">
            <a:avLst/>
          </a:prstGeom>
          <a:noFill/>
        </p:spPr>
        <p:txBody>
          <a:bodyPr wrap="square" rtlCol="0">
            <a:spAutoFit/>
          </a:bodyPr>
          <a:lstStyle/>
          <a:p>
            <a:r>
              <a:rPr lang="en-US" sz="2400" dirty="0" smtClean="0"/>
              <a:t>1 dg</a:t>
            </a:r>
            <a:endParaRPr lang="en-US" sz="2400" dirty="0"/>
          </a:p>
        </p:txBody>
      </p:sp>
      <p:sp>
        <p:nvSpPr>
          <p:cNvPr id="5" name="TextBox 4"/>
          <p:cNvSpPr txBox="1"/>
          <p:nvPr/>
        </p:nvSpPr>
        <p:spPr>
          <a:xfrm>
            <a:off x="5052742" y="3045237"/>
            <a:ext cx="847898" cy="461665"/>
          </a:xfrm>
          <a:prstGeom prst="rect">
            <a:avLst/>
          </a:prstGeom>
          <a:noFill/>
        </p:spPr>
        <p:txBody>
          <a:bodyPr wrap="square" rtlCol="0">
            <a:spAutoFit/>
          </a:bodyPr>
          <a:lstStyle/>
          <a:p>
            <a:r>
              <a:rPr lang="en-US" sz="2400" dirty="0" smtClean="0"/>
              <a:t>1 dg</a:t>
            </a:r>
            <a:endParaRPr lang="en-US" sz="2400" dirty="0"/>
          </a:p>
        </p:txBody>
      </p:sp>
      <p:sp>
        <p:nvSpPr>
          <p:cNvPr id="6" name="TextBox 5"/>
          <p:cNvSpPr txBox="1"/>
          <p:nvPr/>
        </p:nvSpPr>
        <p:spPr>
          <a:xfrm>
            <a:off x="2858186" y="3045237"/>
            <a:ext cx="1061257" cy="461665"/>
          </a:xfrm>
          <a:prstGeom prst="rect">
            <a:avLst/>
          </a:prstGeom>
          <a:noFill/>
        </p:spPr>
        <p:txBody>
          <a:bodyPr wrap="square" rtlCol="0">
            <a:spAutoFit/>
          </a:bodyPr>
          <a:lstStyle/>
          <a:p>
            <a:r>
              <a:rPr lang="en-US" sz="2400" dirty="0" smtClean="0"/>
              <a:t>10</a:t>
            </a:r>
            <a:r>
              <a:rPr lang="en-US" sz="2400" baseline="30000" dirty="0" smtClean="0"/>
              <a:t>-1</a:t>
            </a:r>
            <a:r>
              <a:rPr lang="en-US" sz="2400" dirty="0" smtClean="0"/>
              <a:t> g</a:t>
            </a:r>
            <a:endParaRPr lang="en-US" sz="2400" dirty="0"/>
          </a:p>
        </p:txBody>
      </p:sp>
      <p:sp>
        <p:nvSpPr>
          <p:cNvPr id="7" name="TextBox 6"/>
          <p:cNvSpPr txBox="1"/>
          <p:nvPr/>
        </p:nvSpPr>
        <p:spPr>
          <a:xfrm>
            <a:off x="4939134" y="2565869"/>
            <a:ext cx="1061257" cy="461665"/>
          </a:xfrm>
          <a:prstGeom prst="rect">
            <a:avLst/>
          </a:prstGeom>
          <a:noFill/>
        </p:spPr>
        <p:txBody>
          <a:bodyPr wrap="square" rtlCol="0">
            <a:spAutoFit/>
          </a:bodyPr>
          <a:lstStyle/>
          <a:p>
            <a:r>
              <a:rPr lang="en-US" sz="2400" dirty="0" smtClean="0"/>
              <a:t>10</a:t>
            </a:r>
            <a:r>
              <a:rPr lang="en-US" sz="2400" baseline="30000" dirty="0" smtClean="0"/>
              <a:t>-1</a:t>
            </a:r>
            <a:r>
              <a:rPr lang="en-US" sz="2400" dirty="0" smtClean="0"/>
              <a:t> g</a:t>
            </a:r>
            <a:endParaRPr lang="en-US" sz="2400" dirty="0"/>
          </a:p>
        </p:txBody>
      </p:sp>
      <p:cxnSp>
        <p:nvCxnSpPr>
          <p:cNvPr id="11" name="Straight Connector 10"/>
          <p:cNvCxnSpPr/>
          <p:nvPr/>
        </p:nvCxnSpPr>
        <p:spPr>
          <a:xfrm>
            <a:off x="2788913" y="3042465"/>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69861" y="3045236"/>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50971" y="2427316"/>
            <a:ext cx="1662545" cy="1246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91517" y="6240012"/>
            <a:ext cx="847898" cy="461665"/>
          </a:xfrm>
          <a:prstGeom prst="rect">
            <a:avLst/>
          </a:prstGeom>
          <a:noFill/>
        </p:spPr>
        <p:txBody>
          <a:bodyPr wrap="square" rtlCol="0">
            <a:spAutoFit/>
          </a:bodyPr>
          <a:lstStyle/>
          <a:p>
            <a:r>
              <a:rPr lang="en-US" sz="2400" dirty="0" smtClean="0"/>
              <a:t>1 dg</a:t>
            </a:r>
            <a:endParaRPr lang="en-US" sz="2400" dirty="0"/>
          </a:p>
        </p:txBody>
      </p:sp>
      <p:sp>
        <p:nvSpPr>
          <p:cNvPr id="16" name="TextBox 15"/>
          <p:cNvSpPr txBox="1"/>
          <p:nvPr/>
        </p:nvSpPr>
        <p:spPr>
          <a:xfrm>
            <a:off x="3877909" y="5760644"/>
            <a:ext cx="1061257" cy="461665"/>
          </a:xfrm>
          <a:prstGeom prst="rect">
            <a:avLst/>
          </a:prstGeom>
          <a:noFill/>
        </p:spPr>
        <p:txBody>
          <a:bodyPr wrap="square" rtlCol="0">
            <a:spAutoFit/>
          </a:bodyPr>
          <a:lstStyle/>
          <a:p>
            <a:r>
              <a:rPr lang="en-US" sz="2400" dirty="0" smtClean="0"/>
              <a:t>10</a:t>
            </a:r>
            <a:r>
              <a:rPr lang="en-US" sz="2400" baseline="30000" dirty="0" smtClean="0"/>
              <a:t>-1</a:t>
            </a:r>
            <a:r>
              <a:rPr lang="en-US" sz="2400" dirty="0" smtClean="0"/>
              <a:t> g</a:t>
            </a:r>
            <a:endParaRPr lang="en-US" sz="2400" dirty="0"/>
          </a:p>
        </p:txBody>
      </p:sp>
      <p:cxnSp>
        <p:nvCxnSpPr>
          <p:cNvPr id="17" name="Straight Connector 16"/>
          <p:cNvCxnSpPr/>
          <p:nvPr/>
        </p:nvCxnSpPr>
        <p:spPr>
          <a:xfrm>
            <a:off x="3808636" y="6240011"/>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58541" y="5993412"/>
            <a:ext cx="1504604" cy="461665"/>
          </a:xfrm>
          <a:prstGeom prst="rect">
            <a:avLst/>
          </a:prstGeom>
          <a:noFill/>
        </p:spPr>
        <p:txBody>
          <a:bodyPr wrap="square" rtlCol="0">
            <a:spAutoFit/>
          </a:bodyPr>
          <a:lstStyle/>
          <a:p>
            <a:r>
              <a:rPr lang="en-US" sz="2400" dirty="0" smtClean="0"/>
              <a:t>= 0.958g</a:t>
            </a:r>
            <a:endParaRPr lang="en-US" sz="2400" dirty="0"/>
          </a:p>
        </p:txBody>
      </p:sp>
      <p:sp>
        <p:nvSpPr>
          <p:cNvPr id="19" name="TextBox 18"/>
          <p:cNvSpPr txBox="1"/>
          <p:nvPr/>
        </p:nvSpPr>
        <p:spPr>
          <a:xfrm>
            <a:off x="2589418" y="5996187"/>
            <a:ext cx="1346662" cy="461665"/>
          </a:xfrm>
          <a:prstGeom prst="rect">
            <a:avLst/>
          </a:prstGeom>
          <a:noFill/>
        </p:spPr>
        <p:txBody>
          <a:bodyPr wrap="square" rtlCol="0">
            <a:spAutoFit/>
          </a:bodyPr>
          <a:lstStyle/>
          <a:p>
            <a:r>
              <a:rPr lang="en-US" sz="2400" dirty="0" smtClean="0"/>
              <a:t>9.58dg*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animBg="1"/>
      <p:bldP spid="15"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4778"/>
            <a:ext cx="8837295" cy="1143000"/>
          </a:xfrm>
        </p:spPr>
        <p:txBody>
          <a:bodyPr/>
          <a:lstStyle/>
          <a:p>
            <a:r>
              <a:rPr lang="en-US" dirty="0" smtClean="0"/>
              <a:t>Changes in Science</a:t>
            </a:r>
            <a:endParaRPr lang="en-US" dirty="0"/>
          </a:p>
        </p:txBody>
      </p:sp>
      <p:sp>
        <p:nvSpPr>
          <p:cNvPr id="3" name="Content Placeholder 2"/>
          <p:cNvSpPr>
            <a:spLocks noGrp="1"/>
          </p:cNvSpPr>
          <p:nvPr>
            <p:ph idx="1"/>
          </p:nvPr>
        </p:nvSpPr>
        <p:spPr>
          <a:xfrm>
            <a:off x="198120" y="1226980"/>
            <a:ext cx="8822056" cy="5631020"/>
          </a:xfrm>
        </p:spPr>
        <p:txBody>
          <a:bodyPr/>
          <a:lstStyle/>
          <a:p>
            <a:endParaRPr lang="en-US" dirty="0" smtClean="0"/>
          </a:p>
          <a:p>
            <a:r>
              <a:rPr lang="en-US" dirty="0" smtClean="0"/>
              <a:t>In 1610, he came to the unpopular conclusion that the universe is heliocentric as opposed to geocentric.</a:t>
            </a:r>
          </a:p>
          <a:p>
            <a:endParaRPr lang="en-US" dirty="0" smtClean="0"/>
          </a:p>
          <a:p>
            <a:endParaRPr lang="en-US" dirty="0" smtClean="0"/>
          </a:p>
          <a:p>
            <a:endParaRPr lang="en-US" dirty="0" smtClean="0"/>
          </a:p>
          <a:p>
            <a:endParaRPr lang="en-US" dirty="0" smtClean="0"/>
          </a:p>
          <a:p>
            <a:endParaRPr lang="en-US" dirty="0" smtClean="0"/>
          </a:p>
          <a:p>
            <a:r>
              <a:rPr lang="en-US" b="1" dirty="0" smtClean="0"/>
              <a:t>Definition: </a:t>
            </a:r>
            <a:r>
              <a:rPr lang="en-US" u="sng" dirty="0" smtClean="0"/>
              <a:t>Heliocentric</a:t>
            </a:r>
            <a:r>
              <a:rPr lang="en-US" dirty="0" smtClean="0"/>
              <a:t> – centered around the sun</a:t>
            </a:r>
          </a:p>
          <a:p>
            <a:endParaRPr lang="en-US" dirty="0" smtClean="0"/>
          </a:p>
          <a:p>
            <a:r>
              <a:rPr lang="en-US" b="1" dirty="0" smtClean="0"/>
              <a:t>Definition: </a:t>
            </a:r>
            <a:r>
              <a:rPr lang="en-US" u="sng" dirty="0" smtClean="0"/>
              <a:t>Geocentric</a:t>
            </a:r>
            <a:r>
              <a:rPr lang="en-US" dirty="0" smtClean="0"/>
              <a:t> – centered around Earth.</a:t>
            </a:r>
          </a:p>
        </p:txBody>
      </p:sp>
      <p:pic>
        <p:nvPicPr>
          <p:cNvPr id="44034" name="Picture 2" descr="http://animated-sun.weebly.com/uploads/3/6/6/7/3667732/2753098.gif"/>
          <p:cNvPicPr>
            <a:picLocks noChangeAspect="1" noChangeArrowheads="1" noCrop="1"/>
          </p:cNvPicPr>
          <p:nvPr/>
        </p:nvPicPr>
        <p:blipFill>
          <a:blip r:embed="rId3" cstate="print"/>
          <a:srcRect/>
          <a:stretch>
            <a:fillRect/>
          </a:stretch>
        </p:blipFill>
        <p:spPr bwMode="auto">
          <a:xfrm>
            <a:off x="3142615" y="2606040"/>
            <a:ext cx="3048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54" y="274638"/>
            <a:ext cx="8763121" cy="1143000"/>
          </a:xfrm>
        </p:spPr>
        <p:txBody>
          <a:bodyPr>
            <a:normAutofit/>
          </a:bodyPr>
          <a:lstStyle/>
          <a:p>
            <a:r>
              <a:rPr lang="en-US" dirty="0" smtClean="0"/>
              <a:t>Converting Using the Mathematical Method</a:t>
            </a:r>
            <a:endParaRPr lang="en-US" dirty="0"/>
          </a:p>
        </p:txBody>
      </p:sp>
      <p:sp>
        <p:nvSpPr>
          <p:cNvPr id="3" name="Content Placeholder 2"/>
          <p:cNvSpPr>
            <a:spLocks noGrp="1"/>
          </p:cNvSpPr>
          <p:nvPr>
            <p:ph idx="1"/>
          </p:nvPr>
        </p:nvSpPr>
        <p:spPr>
          <a:xfrm>
            <a:off x="243840" y="1600200"/>
            <a:ext cx="8776335" cy="4525963"/>
          </a:xfrm>
        </p:spPr>
        <p:txBody>
          <a:bodyPr/>
          <a:lstStyle/>
          <a:p>
            <a:r>
              <a:rPr lang="en-US" dirty="0" smtClean="0"/>
              <a:t>Next, find the ratio between the base unit and the desired prefix.</a:t>
            </a:r>
          </a:p>
          <a:p>
            <a:endParaRPr lang="en-US" dirty="0" smtClean="0"/>
          </a:p>
          <a:p>
            <a:r>
              <a:rPr lang="en-US" dirty="0" smtClean="0"/>
              <a:t>In this case, the desired prefix is micro. The ratio is 10</a:t>
            </a:r>
            <a:r>
              <a:rPr lang="en-US" baseline="30000" dirty="0" smtClean="0"/>
              <a:t>-6</a:t>
            </a:r>
            <a:r>
              <a:rPr lang="en-US" dirty="0" smtClean="0"/>
              <a:t>g = 1</a:t>
            </a:r>
            <a:r>
              <a:rPr lang="el-GR" dirty="0" smtClean="0"/>
              <a:t>μ</a:t>
            </a:r>
            <a:r>
              <a:rPr lang="en-US" dirty="0" smtClean="0"/>
              <a:t>g.</a:t>
            </a:r>
          </a:p>
          <a:p>
            <a:endParaRPr lang="en-US" dirty="0" smtClean="0"/>
          </a:p>
          <a:p>
            <a:r>
              <a:rPr lang="en-US" dirty="0" smtClean="0"/>
              <a:t>Then we proceed in the same manner as before by making conversion factors.</a:t>
            </a:r>
            <a:endParaRPr lang="en-US" dirty="0"/>
          </a:p>
        </p:txBody>
      </p:sp>
      <p:sp>
        <p:nvSpPr>
          <p:cNvPr id="4" name="TextBox 3"/>
          <p:cNvSpPr txBox="1"/>
          <p:nvPr/>
        </p:nvSpPr>
        <p:spPr>
          <a:xfrm>
            <a:off x="3350017" y="5236957"/>
            <a:ext cx="980913" cy="461665"/>
          </a:xfrm>
          <a:prstGeom prst="rect">
            <a:avLst/>
          </a:prstGeom>
          <a:noFill/>
        </p:spPr>
        <p:txBody>
          <a:bodyPr wrap="square" rtlCol="0">
            <a:spAutoFit/>
          </a:bodyPr>
          <a:lstStyle/>
          <a:p>
            <a:r>
              <a:rPr lang="en-US" sz="2400" dirty="0" smtClean="0"/>
              <a:t>1 </a:t>
            </a:r>
            <a:r>
              <a:rPr lang="el-GR" sz="2400" dirty="0" smtClean="0"/>
              <a:t>μ</a:t>
            </a:r>
            <a:r>
              <a:rPr lang="en-US" sz="2400" dirty="0" smtClean="0"/>
              <a:t>g</a:t>
            </a:r>
            <a:endParaRPr lang="en-US" sz="2400" dirty="0"/>
          </a:p>
        </p:txBody>
      </p:sp>
      <p:sp>
        <p:nvSpPr>
          <p:cNvPr id="5" name="TextBox 4"/>
          <p:cNvSpPr txBox="1"/>
          <p:nvPr/>
        </p:nvSpPr>
        <p:spPr>
          <a:xfrm>
            <a:off x="5447592" y="5721867"/>
            <a:ext cx="847898" cy="461665"/>
          </a:xfrm>
          <a:prstGeom prst="rect">
            <a:avLst/>
          </a:prstGeom>
          <a:noFill/>
        </p:spPr>
        <p:txBody>
          <a:bodyPr wrap="square" rtlCol="0">
            <a:spAutoFit/>
          </a:bodyPr>
          <a:lstStyle/>
          <a:p>
            <a:r>
              <a:rPr lang="en-US" sz="2400" dirty="0" smtClean="0"/>
              <a:t>1 </a:t>
            </a:r>
            <a:r>
              <a:rPr lang="el-GR" sz="2400" dirty="0" smtClean="0"/>
              <a:t>μ</a:t>
            </a:r>
            <a:r>
              <a:rPr lang="en-US" sz="2400" dirty="0" smtClean="0"/>
              <a:t>g</a:t>
            </a:r>
            <a:endParaRPr lang="en-US" sz="2400" dirty="0"/>
          </a:p>
        </p:txBody>
      </p:sp>
      <p:sp>
        <p:nvSpPr>
          <p:cNvPr id="6" name="TextBox 5"/>
          <p:cNvSpPr txBox="1"/>
          <p:nvPr/>
        </p:nvSpPr>
        <p:spPr>
          <a:xfrm>
            <a:off x="3253036" y="5721867"/>
            <a:ext cx="1061257" cy="461665"/>
          </a:xfrm>
          <a:prstGeom prst="rect">
            <a:avLst/>
          </a:prstGeom>
          <a:noFill/>
        </p:spPr>
        <p:txBody>
          <a:bodyPr wrap="square" rtlCol="0">
            <a:spAutoFit/>
          </a:bodyPr>
          <a:lstStyle/>
          <a:p>
            <a:r>
              <a:rPr lang="en-US" sz="2400" dirty="0" smtClean="0"/>
              <a:t>10</a:t>
            </a:r>
            <a:r>
              <a:rPr lang="en-US" sz="2400" baseline="30000" dirty="0" smtClean="0"/>
              <a:t>-6</a:t>
            </a:r>
            <a:r>
              <a:rPr lang="en-US" sz="2400" dirty="0" smtClean="0"/>
              <a:t> g</a:t>
            </a:r>
            <a:endParaRPr lang="en-US" sz="2400" dirty="0"/>
          </a:p>
        </p:txBody>
      </p:sp>
      <p:sp>
        <p:nvSpPr>
          <p:cNvPr id="7" name="TextBox 6"/>
          <p:cNvSpPr txBox="1"/>
          <p:nvPr/>
        </p:nvSpPr>
        <p:spPr>
          <a:xfrm>
            <a:off x="5333984" y="5242499"/>
            <a:ext cx="1061257" cy="461665"/>
          </a:xfrm>
          <a:prstGeom prst="rect">
            <a:avLst/>
          </a:prstGeom>
          <a:noFill/>
        </p:spPr>
        <p:txBody>
          <a:bodyPr wrap="square" rtlCol="0">
            <a:spAutoFit/>
          </a:bodyPr>
          <a:lstStyle/>
          <a:p>
            <a:r>
              <a:rPr lang="en-US" sz="2400" dirty="0" smtClean="0"/>
              <a:t>10</a:t>
            </a:r>
            <a:r>
              <a:rPr lang="en-US" sz="2400" baseline="30000" dirty="0" smtClean="0"/>
              <a:t>-6</a:t>
            </a:r>
            <a:r>
              <a:rPr lang="en-US" sz="2400" dirty="0" smtClean="0"/>
              <a:t> g</a:t>
            </a:r>
            <a:endParaRPr lang="en-US" sz="2400" dirty="0"/>
          </a:p>
        </p:txBody>
      </p:sp>
      <p:cxnSp>
        <p:nvCxnSpPr>
          <p:cNvPr id="8" name="Straight Connector 7"/>
          <p:cNvCxnSpPr/>
          <p:nvPr/>
        </p:nvCxnSpPr>
        <p:spPr>
          <a:xfrm>
            <a:off x="3183763" y="5719095"/>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4711" y="5721866"/>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17821" y="5103946"/>
            <a:ext cx="1662545" cy="1246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37" y="274638"/>
            <a:ext cx="8778338" cy="1143000"/>
          </a:xfrm>
        </p:spPr>
        <p:txBody>
          <a:bodyPr>
            <a:normAutofit/>
          </a:bodyPr>
          <a:lstStyle/>
          <a:p>
            <a:r>
              <a:rPr lang="en-US" dirty="0" smtClean="0"/>
              <a:t>Converting Using the Mathematical Method</a:t>
            </a:r>
            <a:endParaRPr lang="en-US" dirty="0"/>
          </a:p>
        </p:txBody>
      </p:sp>
      <p:sp>
        <p:nvSpPr>
          <p:cNvPr id="3" name="Content Placeholder 2"/>
          <p:cNvSpPr>
            <a:spLocks noGrp="1"/>
          </p:cNvSpPr>
          <p:nvPr>
            <p:ph idx="1"/>
          </p:nvPr>
        </p:nvSpPr>
        <p:spPr>
          <a:xfrm>
            <a:off x="228600" y="1600200"/>
            <a:ext cx="8791575" cy="5257800"/>
          </a:xfrm>
        </p:spPr>
        <p:txBody>
          <a:bodyPr>
            <a:normAutofit/>
          </a:bodyPr>
          <a:lstStyle/>
          <a:p>
            <a:r>
              <a:rPr lang="en-US" dirty="0" smtClean="0"/>
              <a:t>Finally multiply the value in the base unit by the conversion factor with the base unit in the denominator.</a:t>
            </a:r>
          </a:p>
          <a:p>
            <a:endParaRPr lang="en-US" dirty="0" smtClean="0"/>
          </a:p>
          <a:p>
            <a:endParaRPr lang="en-US" dirty="0" smtClean="0"/>
          </a:p>
          <a:p>
            <a:endParaRPr lang="en-US" dirty="0" smtClean="0"/>
          </a:p>
          <a:p>
            <a:endParaRPr lang="en-US" dirty="0" smtClean="0"/>
          </a:p>
          <a:p>
            <a:r>
              <a:rPr lang="en-US" dirty="0" smtClean="0"/>
              <a:t>Try converting from 2345.75km to Gm using the mathematical method.</a:t>
            </a:r>
          </a:p>
          <a:p>
            <a:endParaRPr lang="en-US" dirty="0" smtClean="0"/>
          </a:p>
          <a:p>
            <a:r>
              <a:rPr lang="en-US" b="1" dirty="0" smtClean="0"/>
              <a:t>Answer: </a:t>
            </a:r>
            <a:r>
              <a:rPr lang="en-US" dirty="0" smtClean="0"/>
              <a:t>0.00234575Gm</a:t>
            </a:r>
          </a:p>
        </p:txBody>
      </p:sp>
      <p:sp>
        <p:nvSpPr>
          <p:cNvPr id="4" name="TextBox 3"/>
          <p:cNvSpPr txBox="1"/>
          <p:nvPr/>
        </p:nvSpPr>
        <p:spPr>
          <a:xfrm>
            <a:off x="3775364" y="3307082"/>
            <a:ext cx="1080653" cy="461665"/>
          </a:xfrm>
          <a:prstGeom prst="rect">
            <a:avLst/>
          </a:prstGeom>
          <a:noFill/>
        </p:spPr>
        <p:txBody>
          <a:bodyPr wrap="square" rtlCol="0">
            <a:spAutoFit/>
          </a:bodyPr>
          <a:lstStyle/>
          <a:p>
            <a:r>
              <a:rPr lang="en-US" sz="2400" dirty="0" smtClean="0"/>
              <a:t>10</a:t>
            </a:r>
            <a:r>
              <a:rPr lang="en-US" sz="2400" baseline="30000" dirty="0" smtClean="0"/>
              <a:t>-6</a:t>
            </a:r>
            <a:r>
              <a:rPr lang="en-US" sz="2400" dirty="0" smtClean="0"/>
              <a:t> g</a:t>
            </a:r>
            <a:endParaRPr lang="en-US" sz="2400" dirty="0"/>
          </a:p>
        </p:txBody>
      </p:sp>
      <p:sp>
        <p:nvSpPr>
          <p:cNvPr id="5" name="TextBox 4"/>
          <p:cNvSpPr txBox="1"/>
          <p:nvPr/>
        </p:nvSpPr>
        <p:spPr>
          <a:xfrm>
            <a:off x="3883450" y="2827714"/>
            <a:ext cx="906066" cy="461665"/>
          </a:xfrm>
          <a:prstGeom prst="rect">
            <a:avLst/>
          </a:prstGeom>
          <a:noFill/>
        </p:spPr>
        <p:txBody>
          <a:bodyPr wrap="square" rtlCol="0">
            <a:spAutoFit/>
          </a:bodyPr>
          <a:lstStyle/>
          <a:p>
            <a:r>
              <a:rPr lang="en-US" sz="2400" dirty="0" smtClean="0"/>
              <a:t>1</a:t>
            </a:r>
            <a:r>
              <a:rPr lang="el-GR" sz="2400" dirty="0" smtClean="0"/>
              <a:t> μ</a:t>
            </a:r>
            <a:r>
              <a:rPr lang="en-US" sz="2400" dirty="0" smtClean="0"/>
              <a:t>g</a:t>
            </a:r>
            <a:endParaRPr lang="en-US" sz="2400" dirty="0"/>
          </a:p>
        </p:txBody>
      </p:sp>
      <p:cxnSp>
        <p:nvCxnSpPr>
          <p:cNvPr id="6" name="Straight Connector 5"/>
          <p:cNvCxnSpPr/>
          <p:nvPr/>
        </p:nvCxnSpPr>
        <p:spPr>
          <a:xfrm>
            <a:off x="3747676" y="3307081"/>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47205" y="3077106"/>
            <a:ext cx="1853740" cy="461665"/>
          </a:xfrm>
          <a:prstGeom prst="rect">
            <a:avLst/>
          </a:prstGeom>
          <a:noFill/>
          <a:ln w="38100">
            <a:solidFill>
              <a:schemeClr val="tx1"/>
            </a:solidFill>
          </a:ln>
        </p:spPr>
        <p:txBody>
          <a:bodyPr wrap="square" rtlCol="0">
            <a:spAutoFit/>
          </a:bodyPr>
          <a:lstStyle/>
          <a:p>
            <a:r>
              <a:rPr lang="en-US" sz="2400" dirty="0" smtClean="0"/>
              <a:t>= 958000</a:t>
            </a:r>
            <a:r>
              <a:rPr lang="el-GR" sz="2400" dirty="0" smtClean="0"/>
              <a:t>μ</a:t>
            </a:r>
            <a:r>
              <a:rPr lang="en-US" sz="2400" dirty="0" smtClean="0"/>
              <a:t>g</a:t>
            </a:r>
            <a:endParaRPr lang="en-US" sz="2400" dirty="0"/>
          </a:p>
        </p:txBody>
      </p:sp>
      <p:sp>
        <p:nvSpPr>
          <p:cNvPr id="8" name="TextBox 7"/>
          <p:cNvSpPr txBox="1"/>
          <p:nvPr/>
        </p:nvSpPr>
        <p:spPr>
          <a:xfrm>
            <a:off x="2528458" y="3063257"/>
            <a:ext cx="1346662" cy="461665"/>
          </a:xfrm>
          <a:prstGeom prst="rect">
            <a:avLst/>
          </a:prstGeom>
          <a:noFill/>
        </p:spPr>
        <p:txBody>
          <a:bodyPr wrap="square" rtlCol="0">
            <a:spAutoFit/>
          </a:bodyPr>
          <a:lstStyle/>
          <a:p>
            <a:r>
              <a:rPr lang="en-US" sz="2400" dirty="0" smtClean="0"/>
              <a:t>0.958g*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68" y="274638"/>
            <a:ext cx="8788707" cy="1143000"/>
          </a:xfrm>
        </p:spPr>
        <p:txBody>
          <a:bodyPr/>
          <a:lstStyle/>
          <a:p>
            <a:r>
              <a:rPr lang="en-US" dirty="0" smtClean="0"/>
              <a:t>Using Units</a:t>
            </a:r>
            <a:endParaRPr lang="en-US" dirty="0"/>
          </a:p>
        </p:txBody>
      </p:sp>
      <p:sp>
        <p:nvSpPr>
          <p:cNvPr id="3" name="Content Placeholder 2"/>
          <p:cNvSpPr>
            <a:spLocks noGrp="1"/>
          </p:cNvSpPr>
          <p:nvPr>
            <p:ph idx="1"/>
          </p:nvPr>
        </p:nvSpPr>
        <p:spPr>
          <a:xfrm>
            <a:off x="182880" y="1550324"/>
            <a:ext cx="8837296" cy="5307675"/>
          </a:xfrm>
        </p:spPr>
        <p:txBody>
          <a:bodyPr/>
          <a:lstStyle/>
          <a:p>
            <a:r>
              <a:rPr lang="en-US" dirty="0" smtClean="0"/>
              <a:t>Units can be combined into more complicated units. </a:t>
            </a:r>
          </a:p>
          <a:p>
            <a:endParaRPr lang="en-US" dirty="0"/>
          </a:p>
          <a:p>
            <a:r>
              <a:rPr lang="en-US" dirty="0" smtClean="0"/>
              <a:t>There will be many times this year that this will be the case. </a:t>
            </a:r>
          </a:p>
          <a:p>
            <a:endParaRPr lang="en-US" dirty="0"/>
          </a:p>
          <a:p>
            <a:r>
              <a:rPr lang="en-US" dirty="0" smtClean="0"/>
              <a:t>When we multiply two values with units, the units are multiplied together as well.</a:t>
            </a:r>
          </a:p>
          <a:p>
            <a:endParaRPr lang="en-US" dirty="0"/>
          </a:p>
          <a:p>
            <a:pPr lvl="4"/>
            <a:r>
              <a:rPr lang="en-US" dirty="0" smtClean="0"/>
              <a:t>For example, when finding the area of the rectangle shown to the left, we end up with a unit of cm</a:t>
            </a:r>
            <a:r>
              <a:rPr lang="en-US" baseline="30000" dirty="0" smtClean="0"/>
              <a:t>2</a:t>
            </a:r>
            <a:r>
              <a:rPr lang="en-US" dirty="0" smtClean="0"/>
              <a:t>.</a:t>
            </a:r>
          </a:p>
          <a:p>
            <a:pPr lvl="4"/>
            <a:endParaRPr lang="en-US" dirty="0" smtClean="0"/>
          </a:p>
          <a:p>
            <a:pPr algn="ctr">
              <a:buNone/>
            </a:pPr>
            <a:r>
              <a:rPr lang="en-US" dirty="0" smtClean="0"/>
              <a:t>3.2cm*5.4cm = 17.28cm</a:t>
            </a:r>
            <a:r>
              <a:rPr lang="en-US" baseline="30000" dirty="0" smtClean="0"/>
              <a:t>2</a:t>
            </a:r>
            <a:endParaRPr lang="en-US" baseline="30000" dirty="0"/>
          </a:p>
        </p:txBody>
      </p:sp>
      <p:pic>
        <p:nvPicPr>
          <p:cNvPr id="57346" name="Picture 2"/>
          <p:cNvPicPr>
            <a:picLocks noChangeAspect="1" noChangeArrowheads="1"/>
          </p:cNvPicPr>
          <p:nvPr/>
        </p:nvPicPr>
        <p:blipFill>
          <a:blip r:embed="rId2" cstate="print"/>
          <a:srcRect/>
          <a:stretch>
            <a:fillRect/>
          </a:stretch>
        </p:blipFill>
        <p:spPr bwMode="auto">
          <a:xfrm>
            <a:off x="331120" y="4496495"/>
            <a:ext cx="1584227" cy="19237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Using Units</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When dividing values with units, the units divide into one another as well.</a:t>
            </a:r>
          </a:p>
          <a:p>
            <a:endParaRPr lang="en-US" dirty="0" smtClean="0"/>
          </a:p>
          <a:p>
            <a:endParaRPr lang="en-US" dirty="0"/>
          </a:p>
          <a:p>
            <a:r>
              <a:rPr lang="en-US" dirty="0" smtClean="0"/>
              <a:t>For example, when finding the density of a substance that has a mass of 23.54g and a volume of 18.32mL, the units divide.</a:t>
            </a:r>
          </a:p>
          <a:p>
            <a:pPr>
              <a:buNone/>
            </a:pPr>
            <a:endParaRPr lang="en-US" dirty="0" smtClean="0"/>
          </a:p>
          <a:p>
            <a:pPr>
              <a:buNone/>
            </a:pPr>
            <a:endParaRPr lang="en-US" dirty="0" smtClean="0"/>
          </a:p>
          <a:p>
            <a:pPr>
              <a:buNone/>
            </a:pPr>
            <a:r>
              <a:rPr lang="en-US" dirty="0" smtClean="0"/>
              <a:t>	m = </a:t>
            </a:r>
            <a:r>
              <a:rPr lang="en-US" dirty="0" smtClean="0">
                <a:solidFill>
                  <a:srgbClr val="FF6600"/>
                </a:solidFill>
              </a:rPr>
              <a:t>23.54g</a:t>
            </a:r>
          </a:p>
          <a:p>
            <a:pPr>
              <a:buNone/>
            </a:pPr>
            <a:r>
              <a:rPr lang="en-US" dirty="0" smtClean="0"/>
              <a:t>	v = </a:t>
            </a:r>
            <a:r>
              <a:rPr lang="en-US" dirty="0" smtClean="0">
                <a:solidFill>
                  <a:srgbClr val="7030A0"/>
                </a:solidFill>
              </a:rPr>
              <a:t>18.32mL</a:t>
            </a:r>
            <a:endParaRPr lang="en-US" dirty="0">
              <a:solidFill>
                <a:srgbClr val="7030A0"/>
              </a:solidFill>
            </a:endParaRPr>
          </a:p>
          <a:p>
            <a:endParaRPr lang="en-US" dirty="0" smtClean="0"/>
          </a:p>
          <a:p>
            <a:endParaRPr lang="en-US" dirty="0" smtClean="0"/>
          </a:p>
        </p:txBody>
      </p:sp>
      <p:sp>
        <p:nvSpPr>
          <p:cNvPr id="4" name="TextBox 3"/>
          <p:cNvSpPr txBox="1"/>
          <p:nvPr/>
        </p:nvSpPr>
        <p:spPr>
          <a:xfrm>
            <a:off x="6735976" y="5242512"/>
            <a:ext cx="1413164" cy="461665"/>
          </a:xfrm>
          <a:prstGeom prst="rect">
            <a:avLst/>
          </a:prstGeom>
          <a:noFill/>
        </p:spPr>
        <p:txBody>
          <a:bodyPr wrap="square" rtlCol="0">
            <a:spAutoFit/>
          </a:bodyPr>
          <a:lstStyle/>
          <a:p>
            <a:r>
              <a:rPr lang="en-US" sz="2400" dirty="0" smtClean="0">
                <a:solidFill>
                  <a:srgbClr val="7030A0"/>
                </a:solidFill>
              </a:rPr>
              <a:t>18.32mL</a:t>
            </a:r>
            <a:endParaRPr lang="en-US" sz="2400" dirty="0">
              <a:solidFill>
                <a:srgbClr val="7030A0"/>
              </a:solidFill>
            </a:endParaRPr>
          </a:p>
        </p:txBody>
      </p:sp>
      <p:sp>
        <p:nvSpPr>
          <p:cNvPr id="5" name="TextBox 4"/>
          <p:cNvSpPr txBox="1"/>
          <p:nvPr/>
        </p:nvSpPr>
        <p:spPr>
          <a:xfrm>
            <a:off x="6893954" y="4763144"/>
            <a:ext cx="1205312" cy="461665"/>
          </a:xfrm>
          <a:prstGeom prst="rect">
            <a:avLst/>
          </a:prstGeom>
          <a:noFill/>
        </p:spPr>
        <p:txBody>
          <a:bodyPr wrap="square" rtlCol="0">
            <a:spAutoFit/>
          </a:bodyPr>
          <a:lstStyle/>
          <a:p>
            <a:r>
              <a:rPr lang="en-US" sz="2400" dirty="0" smtClean="0">
                <a:solidFill>
                  <a:srgbClr val="FF6600"/>
                </a:solidFill>
              </a:rPr>
              <a:t>23.54g</a:t>
            </a:r>
            <a:endParaRPr lang="en-US" sz="2400" dirty="0">
              <a:solidFill>
                <a:srgbClr val="FF6600"/>
              </a:solidFill>
            </a:endParaRPr>
          </a:p>
        </p:txBody>
      </p:sp>
      <p:cxnSp>
        <p:nvCxnSpPr>
          <p:cNvPr id="6" name="Straight Connector 5"/>
          <p:cNvCxnSpPr/>
          <p:nvPr/>
        </p:nvCxnSpPr>
        <p:spPr>
          <a:xfrm>
            <a:off x="6841306" y="5242511"/>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62461" y="5012537"/>
            <a:ext cx="919980" cy="461665"/>
          </a:xfrm>
          <a:prstGeom prst="rect">
            <a:avLst/>
          </a:prstGeom>
          <a:noFill/>
        </p:spPr>
        <p:txBody>
          <a:bodyPr wrap="square" rtlCol="0">
            <a:spAutoFit/>
          </a:bodyPr>
          <a:lstStyle/>
          <a:p>
            <a:r>
              <a:rPr lang="en-US" sz="2400" dirty="0" smtClean="0">
                <a:solidFill>
                  <a:srgbClr val="00B050"/>
                </a:solidFill>
              </a:rPr>
              <a:t>D</a:t>
            </a:r>
            <a:r>
              <a:rPr lang="en-US" sz="2400" dirty="0" smtClean="0"/>
              <a:t> =</a:t>
            </a:r>
            <a:endParaRPr lang="en-US" sz="2400" dirty="0"/>
          </a:p>
        </p:txBody>
      </p:sp>
      <p:sp>
        <p:nvSpPr>
          <p:cNvPr id="8" name="TextBox 7"/>
          <p:cNvSpPr txBox="1"/>
          <p:nvPr/>
        </p:nvSpPr>
        <p:spPr>
          <a:xfrm>
            <a:off x="3264079" y="4613513"/>
            <a:ext cx="1413164" cy="461665"/>
          </a:xfrm>
          <a:prstGeom prst="rect">
            <a:avLst/>
          </a:prstGeom>
          <a:noFill/>
        </p:spPr>
        <p:txBody>
          <a:bodyPr wrap="square" rtlCol="0">
            <a:spAutoFit/>
          </a:bodyPr>
          <a:lstStyle/>
          <a:p>
            <a:r>
              <a:rPr lang="en-US" sz="2400" dirty="0" smtClean="0"/>
              <a:t>volume</a:t>
            </a:r>
            <a:endParaRPr lang="en-US" sz="2400" dirty="0"/>
          </a:p>
        </p:txBody>
      </p:sp>
      <p:sp>
        <p:nvSpPr>
          <p:cNvPr id="9" name="TextBox 8"/>
          <p:cNvSpPr txBox="1"/>
          <p:nvPr/>
        </p:nvSpPr>
        <p:spPr>
          <a:xfrm>
            <a:off x="3422057" y="4134145"/>
            <a:ext cx="1205312" cy="461665"/>
          </a:xfrm>
          <a:prstGeom prst="rect">
            <a:avLst/>
          </a:prstGeom>
          <a:noFill/>
        </p:spPr>
        <p:txBody>
          <a:bodyPr wrap="square" rtlCol="0">
            <a:spAutoFit/>
          </a:bodyPr>
          <a:lstStyle/>
          <a:p>
            <a:r>
              <a:rPr lang="en-US" sz="2400" dirty="0" smtClean="0"/>
              <a:t>mass</a:t>
            </a:r>
            <a:endParaRPr lang="en-US" sz="2400" dirty="0"/>
          </a:p>
        </p:txBody>
      </p:sp>
      <p:cxnSp>
        <p:nvCxnSpPr>
          <p:cNvPr id="10" name="Straight Connector 9"/>
          <p:cNvCxnSpPr/>
          <p:nvPr/>
        </p:nvCxnSpPr>
        <p:spPr>
          <a:xfrm>
            <a:off x="3369409" y="4613512"/>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62051" y="4383540"/>
            <a:ext cx="1562775" cy="461665"/>
          </a:xfrm>
          <a:prstGeom prst="rect">
            <a:avLst/>
          </a:prstGeom>
          <a:noFill/>
        </p:spPr>
        <p:txBody>
          <a:bodyPr wrap="square" rtlCol="0">
            <a:spAutoFit/>
          </a:bodyPr>
          <a:lstStyle/>
          <a:p>
            <a:r>
              <a:rPr lang="en-US" sz="2400" dirty="0" smtClean="0"/>
              <a:t>Density = </a:t>
            </a:r>
            <a:endParaRPr lang="en-US" sz="2400" dirty="0"/>
          </a:p>
        </p:txBody>
      </p:sp>
      <p:sp>
        <p:nvSpPr>
          <p:cNvPr id="12" name="TextBox 11"/>
          <p:cNvSpPr txBox="1"/>
          <p:nvPr/>
        </p:nvSpPr>
        <p:spPr>
          <a:xfrm>
            <a:off x="6198484" y="5979583"/>
            <a:ext cx="2280499" cy="461665"/>
          </a:xfrm>
          <a:prstGeom prst="rect">
            <a:avLst/>
          </a:prstGeom>
          <a:noFill/>
          <a:ln w="19050">
            <a:solidFill>
              <a:schemeClr val="tx1"/>
            </a:solidFill>
          </a:ln>
        </p:spPr>
        <p:txBody>
          <a:bodyPr wrap="square" rtlCol="0">
            <a:spAutoFit/>
          </a:bodyPr>
          <a:lstStyle/>
          <a:p>
            <a:r>
              <a:rPr lang="en-US" sz="2400" dirty="0" smtClean="0"/>
              <a:t>D = </a:t>
            </a:r>
            <a:r>
              <a:rPr lang="en-US" sz="2400" dirty="0" smtClean="0">
                <a:solidFill>
                  <a:srgbClr val="00B050"/>
                </a:solidFill>
              </a:rPr>
              <a:t>1.285g/</a:t>
            </a:r>
            <a:r>
              <a:rPr lang="en-US" sz="2400" dirty="0" err="1" smtClean="0">
                <a:solidFill>
                  <a:srgbClr val="00B050"/>
                </a:solidFill>
              </a:rPr>
              <a:t>mL</a:t>
            </a:r>
            <a:endParaRPr lang="en-US" sz="2400" dirty="0">
              <a:solidFill>
                <a:srgbClr val="00B050"/>
              </a:solidFill>
            </a:endParaRPr>
          </a:p>
        </p:txBody>
      </p:sp>
      <p:sp>
        <p:nvSpPr>
          <p:cNvPr id="14" name="TextBox 13"/>
          <p:cNvSpPr txBox="1"/>
          <p:nvPr/>
        </p:nvSpPr>
        <p:spPr>
          <a:xfrm>
            <a:off x="2507602" y="3652009"/>
            <a:ext cx="1205312" cy="461665"/>
          </a:xfrm>
          <a:prstGeom prst="rect">
            <a:avLst/>
          </a:prstGeom>
          <a:noFill/>
        </p:spPr>
        <p:txBody>
          <a:bodyPr wrap="square" rtlCol="0">
            <a:spAutoFit/>
          </a:bodyPr>
          <a:lstStyle/>
          <a:p>
            <a:r>
              <a:rPr lang="en-US" sz="2400" dirty="0" smtClean="0">
                <a:solidFill>
                  <a:srgbClr val="FF6600"/>
                </a:solidFill>
              </a:rPr>
              <a:t>23.54g</a:t>
            </a:r>
            <a:endParaRPr lang="en-US" sz="2400" dirty="0">
              <a:solidFill>
                <a:srgbClr val="FF6600"/>
              </a:solidFill>
            </a:endParaRPr>
          </a:p>
        </p:txBody>
      </p:sp>
      <p:sp>
        <p:nvSpPr>
          <p:cNvPr id="15" name="TextBox 14"/>
          <p:cNvSpPr txBox="1"/>
          <p:nvPr/>
        </p:nvSpPr>
        <p:spPr>
          <a:xfrm>
            <a:off x="5774470" y="3649239"/>
            <a:ext cx="1413164" cy="461665"/>
          </a:xfrm>
          <a:prstGeom prst="rect">
            <a:avLst/>
          </a:prstGeom>
          <a:noFill/>
        </p:spPr>
        <p:txBody>
          <a:bodyPr wrap="square" rtlCol="0">
            <a:spAutoFit/>
          </a:bodyPr>
          <a:lstStyle/>
          <a:p>
            <a:r>
              <a:rPr lang="en-US" sz="2400" dirty="0" smtClean="0">
                <a:solidFill>
                  <a:srgbClr val="7030A0"/>
                </a:solidFill>
              </a:rPr>
              <a:t>18.32mL</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P spid="12" grpId="0" animBg="1"/>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20" y="274638"/>
            <a:ext cx="8793555" cy="1143000"/>
          </a:xfrm>
        </p:spPr>
        <p:txBody>
          <a:bodyPr/>
          <a:lstStyle/>
          <a:p>
            <a:r>
              <a:rPr lang="en-US" dirty="0" smtClean="0"/>
              <a:t>Using Units</a:t>
            </a:r>
            <a:endParaRPr lang="en-US" dirty="0"/>
          </a:p>
        </p:txBody>
      </p:sp>
      <p:sp>
        <p:nvSpPr>
          <p:cNvPr id="3" name="Content Placeholder 2"/>
          <p:cNvSpPr>
            <a:spLocks noGrp="1"/>
          </p:cNvSpPr>
          <p:nvPr>
            <p:ph idx="1"/>
          </p:nvPr>
        </p:nvSpPr>
        <p:spPr>
          <a:xfrm>
            <a:off x="213360" y="1600200"/>
            <a:ext cx="8806815" cy="5257800"/>
          </a:xfrm>
        </p:spPr>
        <p:txBody>
          <a:bodyPr/>
          <a:lstStyle/>
          <a:p>
            <a:r>
              <a:rPr lang="en-US" dirty="0" smtClean="0"/>
              <a:t>If, after the multiplication and division are complete, a unit appears both in the numerator and the denominator, they cancel out.</a:t>
            </a:r>
          </a:p>
          <a:p>
            <a:endParaRPr lang="en-US" dirty="0"/>
          </a:p>
          <a:p>
            <a:r>
              <a:rPr lang="en-US" dirty="0" smtClean="0"/>
              <a:t>For example, if I am trying to find the velocity change of an object that is accelerating at 9.8m/s</a:t>
            </a:r>
            <a:r>
              <a:rPr lang="en-US" baseline="30000" dirty="0" smtClean="0"/>
              <a:t>2</a:t>
            </a:r>
            <a:r>
              <a:rPr lang="en-US" dirty="0" smtClean="0"/>
              <a:t> for 4 seconds, one of the seconds in the denominator will cancel, as seen below.</a:t>
            </a:r>
          </a:p>
          <a:p>
            <a:endParaRPr lang="en-US" dirty="0" smtClean="0"/>
          </a:p>
          <a:p>
            <a:endParaRPr lang="en-US" dirty="0"/>
          </a:p>
          <a:p>
            <a:pPr algn="ctr">
              <a:buNone/>
            </a:pPr>
            <a:r>
              <a:rPr lang="en-US" dirty="0" smtClean="0"/>
              <a:t>(9.8m/s</a:t>
            </a:r>
            <a:r>
              <a:rPr lang="en-US" baseline="30000" dirty="0" smtClean="0"/>
              <a:t>2</a:t>
            </a:r>
            <a:r>
              <a:rPr lang="en-US" dirty="0" smtClean="0"/>
              <a:t>)(4s) =			</a:t>
            </a:r>
            <a:endParaRPr lang="en-US" dirty="0"/>
          </a:p>
        </p:txBody>
      </p:sp>
      <p:sp>
        <p:nvSpPr>
          <p:cNvPr id="8" name="TextBox 7"/>
          <p:cNvSpPr txBox="1"/>
          <p:nvPr/>
        </p:nvSpPr>
        <p:spPr>
          <a:xfrm>
            <a:off x="4803331" y="5484942"/>
            <a:ext cx="665049" cy="461665"/>
          </a:xfrm>
          <a:prstGeom prst="rect">
            <a:avLst/>
          </a:prstGeom>
          <a:noFill/>
        </p:spPr>
        <p:txBody>
          <a:bodyPr wrap="square" rtlCol="0">
            <a:spAutoFit/>
          </a:bodyPr>
          <a:lstStyle/>
          <a:p>
            <a:r>
              <a:rPr lang="en-US" sz="2400" dirty="0" smtClean="0"/>
              <a:t>s*s</a:t>
            </a:r>
            <a:endParaRPr lang="en-US" sz="2400" dirty="0"/>
          </a:p>
        </p:txBody>
      </p:sp>
      <p:sp>
        <p:nvSpPr>
          <p:cNvPr id="9" name="TextBox 8"/>
          <p:cNvSpPr txBox="1"/>
          <p:nvPr/>
        </p:nvSpPr>
        <p:spPr>
          <a:xfrm>
            <a:off x="4504114" y="5005574"/>
            <a:ext cx="1446414" cy="461665"/>
          </a:xfrm>
          <a:prstGeom prst="rect">
            <a:avLst/>
          </a:prstGeom>
          <a:noFill/>
        </p:spPr>
        <p:txBody>
          <a:bodyPr wrap="square" rtlCol="0">
            <a:spAutoFit/>
          </a:bodyPr>
          <a:lstStyle/>
          <a:p>
            <a:r>
              <a:rPr lang="en-US" sz="2400" dirty="0" smtClean="0"/>
              <a:t>39.2m*s</a:t>
            </a:r>
            <a:endParaRPr lang="en-US" sz="2400" dirty="0"/>
          </a:p>
        </p:txBody>
      </p:sp>
      <p:cxnSp>
        <p:nvCxnSpPr>
          <p:cNvPr id="10" name="Straight Connector 9"/>
          <p:cNvCxnSpPr/>
          <p:nvPr/>
        </p:nvCxnSpPr>
        <p:spPr>
          <a:xfrm>
            <a:off x="4576161" y="5484941"/>
            <a:ext cx="1197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5110942" y="5620789"/>
            <a:ext cx="182880" cy="1662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562601" y="5174673"/>
            <a:ext cx="182880" cy="1662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00891" y="5246718"/>
            <a:ext cx="1612669" cy="461665"/>
          </a:xfrm>
          <a:prstGeom prst="rect">
            <a:avLst/>
          </a:prstGeom>
          <a:noFill/>
        </p:spPr>
        <p:txBody>
          <a:bodyPr wrap="square" rtlCol="0">
            <a:spAutoFit/>
          </a:bodyPr>
          <a:lstStyle/>
          <a:p>
            <a:r>
              <a:rPr lang="en-US" sz="2400" dirty="0" smtClean="0"/>
              <a:t>=39.2m/s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66" y="274638"/>
            <a:ext cx="8786610" cy="1143000"/>
          </a:xfrm>
        </p:spPr>
        <p:txBody>
          <a:bodyPr/>
          <a:lstStyle/>
          <a:p>
            <a:r>
              <a:rPr lang="en-US" dirty="0" smtClean="0"/>
              <a:t>Using Units</a:t>
            </a:r>
            <a:endParaRPr lang="en-US" dirty="0"/>
          </a:p>
        </p:txBody>
      </p:sp>
      <p:sp>
        <p:nvSpPr>
          <p:cNvPr id="3" name="Content Placeholder 2"/>
          <p:cNvSpPr>
            <a:spLocks noGrp="1"/>
          </p:cNvSpPr>
          <p:nvPr>
            <p:ph idx="1"/>
          </p:nvPr>
        </p:nvSpPr>
        <p:spPr>
          <a:xfrm>
            <a:off x="213360" y="1600200"/>
            <a:ext cx="8806816" cy="5257800"/>
          </a:xfrm>
        </p:spPr>
        <p:txBody>
          <a:bodyPr/>
          <a:lstStyle/>
          <a:p>
            <a:r>
              <a:rPr lang="en-US" b="1" dirty="0" smtClean="0"/>
              <a:t>NOTE: </a:t>
            </a:r>
            <a:r>
              <a:rPr lang="en-US" dirty="0" smtClean="0"/>
              <a:t>Units must have the same prefix and base unit in order to cancel out. </a:t>
            </a:r>
          </a:p>
          <a:p>
            <a:endParaRPr lang="en-US" dirty="0"/>
          </a:p>
          <a:p>
            <a:r>
              <a:rPr lang="en-US" dirty="0" smtClean="0"/>
              <a:t>For example, meters will not cancel out with kilometers. </a:t>
            </a:r>
          </a:p>
          <a:p>
            <a:endParaRPr lang="en-US" dirty="0"/>
          </a:p>
          <a:p>
            <a:r>
              <a:rPr lang="en-US" dirty="0" smtClean="0"/>
              <a:t>One unit must be converted to the other before they can be combined.</a:t>
            </a:r>
          </a:p>
          <a:p>
            <a:endParaRPr lang="en-US" dirty="0"/>
          </a:p>
          <a:p>
            <a:r>
              <a:rPr lang="en-US" dirty="0" smtClean="0"/>
              <a:t>When adding and subtracting values with units, the units must be the same or you cannot add/subtract the values.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 presetClass="emph" presetSubtype="2" repeatCount="indefinite" autoRev="1" fill="remove" nodeType="withEffect">
                                  <p:stCondLst>
                                    <p:cond delay="0"/>
                                  </p:stCondLst>
                                  <p:childTnLst>
                                    <p:animClr clrSpc="rgb">
                                      <p:cBhvr override="childStyle">
                                        <p:cTn id="8" dur="1000" fill="hold"/>
                                        <p:tgtEl>
                                          <p:spTgt spid="3">
                                            <p:txEl>
                                              <p:pRg st="0" end="0"/>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Practice</a:t>
            </a:r>
            <a:endParaRPr lang="en-US" dirty="0"/>
          </a:p>
        </p:txBody>
      </p:sp>
      <p:sp>
        <p:nvSpPr>
          <p:cNvPr id="3" name="Content Placeholder 2"/>
          <p:cNvSpPr>
            <a:spLocks noGrp="1"/>
          </p:cNvSpPr>
          <p:nvPr>
            <p:ph idx="1"/>
          </p:nvPr>
        </p:nvSpPr>
        <p:spPr>
          <a:xfrm>
            <a:off x="198120" y="1600200"/>
            <a:ext cx="8822055" cy="4525963"/>
          </a:xfrm>
        </p:spPr>
        <p:txBody>
          <a:bodyPr/>
          <a:lstStyle/>
          <a:p>
            <a:endParaRPr lang="en-US" dirty="0" smtClean="0"/>
          </a:p>
          <a:p>
            <a:endParaRPr lang="en-US" dirty="0"/>
          </a:p>
          <a:p>
            <a:endParaRPr lang="en-US" dirty="0" smtClean="0"/>
          </a:p>
          <a:p>
            <a:endParaRPr lang="en-US" dirty="0"/>
          </a:p>
          <a:p>
            <a:pPr algn="ctr">
              <a:buNone/>
            </a:pPr>
            <a:r>
              <a:rPr lang="en-US" dirty="0" smtClean="0"/>
              <a:t>Try the practice problems on the worksheet.</a:t>
            </a:r>
            <a:endParaRPr lang="en-US" dirty="0"/>
          </a:p>
        </p:txBody>
      </p:sp>
      <p:sp>
        <p:nvSpPr>
          <p:cNvPr id="4" name="Content Placeholder 2"/>
          <p:cNvSpPr txBox="1">
            <a:spLocks/>
          </p:cNvSpPr>
          <p:nvPr/>
        </p:nvSpPr>
        <p:spPr bwMode="auto">
          <a:xfrm>
            <a:off x="2846388" y="5785204"/>
            <a:ext cx="6326187" cy="11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9pPr>
          </a:lstStyle>
          <a:p>
            <a:pPr marL="0" indent="0">
              <a:buNone/>
            </a:pPr>
            <a:r>
              <a:rPr lang="en-US" sz="2000" dirty="0">
                <a:latin typeface="Times New Roman" pitchFamily="18" charset="0"/>
                <a:cs typeface="Times New Roman" pitchFamily="18" charset="0"/>
              </a:rPr>
              <a:t>Frank, D. V., Little, J. G., Miller, S., </a:t>
            </a:r>
            <a:r>
              <a:rPr lang="en-US" sz="2000" dirty="0" err="1">
                <a:latin typeface="Times New Roman" pitchFamily="18" charset="0"/>
                <a:cs typeface="Times New Roman" pitchFamily="18" charset="0"/>
              </a:rPr>
              <a:t>Pasachoff</a:t>
            </a:r>
            <a:r>
              <a:rPr lang="en-US" sz="2000" dirty="0">
                <a:latin typeface="Times New Roman" pitchFamily="18" charset="0"/>
                <a:cs typeface="Times New Roman" pitchFamily="18" charset="0"/>
              </a:rPr>
              <a:t>, J. M., &amp;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Wainwright</a:t>
            </a:r>
            <a:r>
              <a:rPr lang="en-US" sz="2000" dirty="0">
                <a:latin typeface="Times New Roman" pitchFamily="18" charset="0"/>
                <a:cs typeface="Times New Roman" pitchFamily="18" charset="0"/>
              </a:rPr>
              <a:t>, C. L. (2001). </a:t>
            </a:r>
            <a:r>
              <a:rPr lang="en-US" sz="2000" i="1" dirty="0">
                <a:latin typeface="Times New Roman" pitchFamily="18" charset="0"/>
                <a:cs typeface="Times New Roman" pitchFamily="18" charset="0"/>
              </a:rPr>
              <a:t>Physical science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Needham</a:t>
            </a:r>
            <a:r>
              <a:rPr lang="en-US" sz="2000" dirty="0">
                <a:latin typeface="Times New Roman" pitchFamily="18" charset="0"/>
                <a:cs typeface="Times New Roman" pitchFamily="18" charset="0"/>
              </a:rPr>
              <a:t>, Mass.: Prentice Hall.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86200"/>
            <a:ext cx="9144000" cy="2194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620" y="198438"/>
            <a:ext cx="8793555" cy="1143000"/>
          </a:xfrm>
        </p:spPr>
        <p:txBody>
          <a:bodyPr/>
          <a:lstStyle/>
          <a:p>
            <a:r>
              <a:rPr lang="en-US" dirty="0" smtClean="0"/>
              <a:t>This Year’s Goals</a:t>
            </a:r>
            <a:endParaRPr lang="en-US" dirty="0"/>
          </a:p>
        </p:txBody>
      </p:sp>
      <p:sp>
        <p:nvSpPr>
          <p:cNvPr id="3" name="Content Placeholder 2"/>
          <p:cNvSpPr>
            <a:spLocks noGrp="1"/>
          </p:cNvSpPr>
          <p:nvPr>
            <p:ph idx="1"/>
          </p:nvPr>
        </p:nvSpPr>
        <p:spPr>
          <a:xfrm>
            <a:off x="213360" y="1600200"/>
            <a:ext cx="8806815" cy="5257800"/>
          </a:xfrm>
        </p:spPr>
        <p:txBody>
          <a:bodyPr/>
          <a:lstStyle/>
          <a:p>
            <a:r>
              <a:rPr lang="en-US" b="1" dirty="0" smtClean="0"/>
              <a:t>Definition: </a:t>
            </a:r>
            <a:r>
              <a:rPr lang="en-US" u="sng" dirty="0" smtClean="0"/>
              <a:t>Physical Science</a:t>
            </a:r>
            <a:r>
              <a:rPr lang="en-US" dirty="0" smtClean="0"/>
              <a:t> – the study of matter, energy, and the changes that matter and energy undergo.</a:t>
            </a:r>
          </a:p>
          <a:p>
            <a:endParaRPr lang="en-US" dirty="0" smtClean="0"/>
          </a:p>
          <a:p>
            <a:r>
              <a:rPr lang="en-US" b="1" dirty="0" smtClean="0"/>
              <a:t>Goal: </a:t>
            </a:r>
            <a:r>
              <a:rPr lang="en-US" dirty="0" smtClean="0"/>
              <a:t>To learn the skills applied in the scientific method.</a:t>
            </a:r>
          </a:p>
          <a:p>
            <a:endParaRPr lang="en-US" dirty="0" smtClean="0"/>
          </a:p>
          <a:p>
            <a:endParaRPr lang="en-US" dirty="0" smtClean="0"/>
          </a:p>
          <a:p>
            <a:endParaRPr lang="en-US" dirty="0" smtClean="0"/>
          </a:p>
        </p:txBody>
      </p:sp>
      <p:graphicFrame>
        <p:nvGraphicFramePr>
          <p:cNvPr id="4" name="Diagram 3"/>
          <p:cNvGraphicFramePr/>
          <p:nvPr/>
        </p:nvGraphicFramePr>
        <p:xfrm>
          <a:off x="60960" y="3962400"/>
          <a:ext cx="9022080" cy="204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6D1B53F-A1AE-4B4F-8685-835ECA3ABD4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8E99266-B1FE-4944-AB15-A2E48B7B49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5FA24F5-5289-49AC-A7B8-0E1140B5199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F738B04-CECC-4A1F-9F52-0FE62A988BC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CEAE705-3B83-4AC9-B89A-B17463E81D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C5A7A1E-58A9-498C-B606-3D79B08C365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9BEF645-5BA3-421B-A06B-C9AF67A44DA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741C032-67F0-4C98-B635-2EF45F1ADDC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0BBB4721-7AA2-47A1-9A7D-829D085598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3" y="274638"/>
            <a:ext cx="8808772" cy="1143000"/>
          </a:xfrm>
        </p:spPr>
        <p:txBody>
          <a:bodyPr/>
          <a:lstStyle/>
          <a:p>
            <a:r>
              <a:rPr lang="en-US" dirty="0" smtClean="0"/>
              <a:t>Posing Questions</a:t>
            </a:r>
            <a:endParaRPr lang="en-US" dirty="0"/>
          </a:p>
        </p:txBody>
      </p:sp>
      <p:sp>
        <p:nvSpPr>
          <p:cNvPr id="3" name="Content Placeholder 2"/>
          <p:cNvSpPr>
            <a:spLocks noGrp="1"/>
          </p:cNvSpPr>
          <p:nvPr>
            <p:ph idx="1"/>
          </p:nvPr>
        </p:nvSpPr>
        <p:spPr>
          <a:xfrm>
            <a:off x="198120" y="1600200"/>
            <a:ext cx="8822055" cy="5257800"/>
          </a:xfrm>
        </p:spPr>
        <p:txBody>
          <a:bodyPr/>
          <a:lstStyle/>
          <a:p>
            <a:r>
              <a:rPr lang="en-US" dirty="0" smtClean="0"/>
              <a:t>When it comes to science, it is wise to let your curiosity loose.</a:t>
            </a:r>
          </a:p>
          <a:p>
            <a:endParaRPr lang="en-US" dirty="0" smtClean="0"/>
          </a:p>
          <a:p>
            <a:r>
              <a:rPr lang="en-US" dirty="0" smtClean="0"/>
              <a:t>It is curiosity that has led to many important scientific discoveries, such as penicillin, nuclear power, and many electronics.</a:t>
            </a:r>
          </a:p>
          <a:p>
            <a:endParaRPr lang="en-US" dirty="0" smtClean="0"/>
          </a:p>
          <a:p>
            <a:endParaRPr lang="en-US" dirty="0" smtClean="0"/>
          </a:p>
          <a:p>
            <a:endParaRPr lang="en-US" dirty="0" smtClean="0"/>
          </a:p>
          <a:p>
            <a:endParaRPr lang="en-US" dirty="0" smtClean="0"/>
          </a:p>
          <a:p>
            <a:endParaRPr lang="en-US" dirty="0" smtClean="0"/>
          </a:p>
          <a:p>
            <a:r>
              <a:rPr lang="en-US" dirty="0" smtClean="0"/>
              <a:t>Using your curiosity can help you to solve many problems.</a:t>
            </a:r>
            <a:endParaRPr lang="en-US" dirty="0"/>
          </a:p>
        </p:txBody>
      </p:sp>
      <p:pic>
        <p:nvPicPr>
          <p:cNvPr id="41986" name="Picture 2" descr="http://alcoholrehabnews.files.wordpress.com/2011/09/017.jpg"/>
          <p:cNvPicPr>
            <a:picLocks noChangeAspect="1" noChangeArrowheads="1"/>
          </p:cNvPicPr>
          <p:nvPr/>
        </p:nvPicPr>
        <p:blipFill>
          <a:blip r:embed="rId3" cstate="print"/>
          <a:srcRect/>
          <a:stretch>
            <a:fillRect/>
          </a:stretch>
        </p:blipFill>
        <p:spPr bwMode="auto">
          <a:xfrm>
            <a:off x="338455" y="4103192"/>
            <a:ext cx="2679065" cy="2010906"/>
          </a:xfrm>
          <a:prstGeom prst="rect">
            <a:avLst/>
          </a:prstGeom>
          <a:noFill/>
        </p:spPr>
      </p:pic>
      <p:pic>
        <p:nvPicPr>
          <p:cNvPr id="41988" name="Picture 4" descr="http://blogs.scientificamerican.com/the-curious-wavefunction/files/2013/05/nuclearpower.jpg"/>
          <p:cNvPicPr>
            <a:picLocks noChangeAspect="1" noChangeArrowheads="1"/>
          </p:cNvPicPr>
          <p:nvPr/>
        </p:nvPicPr>
        <p:blipFill>
          <a:blip r:embed="rId4" cstate="print"/>
          <a:srcRect/>
          <a:stretch>
            <a:fillRect/>
          </a:stretch>
        </p:blipFill>
        <p:spPr bwMode="auto">
          <a:xfrm>
            <a:off x="3508375" y="4106218"/>
            <a:ext cx="2922905" cy="2011689"/>
          </a:xfrm>
          <a:prstGeom prst="rect">
            <a:avLst/>
          </a:prstGeom>
          <a:noFill/>
        </p:spPr>
      </p:pic>
      <p:pic>
        <p:nvPicPr>
          <p:cNvPr id="41990" name="Picture 6" descr="http://www.greatestsale.com/images/electronics.jpg"/>
          <p:cNvPicPr>
            <a:picLocks noChangeAspect="1" noChangeArrowheads="1"/>
          </p:cNvPicPr>
          <p:nvPr/>
        </p:nvPicPr>
        <p:blipFill>
          <a:blip r:embed="rId5" cstate="print"/>
          <a:srcRect/>
          <a:stretch>
            <a:fillRect/>
          </a:stretch>
        </p:blipFill>
        <p:spPr bwMode="auto">
          <a:xfrm>
            <a:off x="6861176" y="4099559"/>
            <a:ext cx="1922084" cy="20046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25350"/>
            <a:ext cx="8822055" cy="1143000"/>
          </a:xfrm>
        </p:spPr>
        <p:txBody>
          <a:bodyPr/>
          <a:lstStyle/>
          <a:p>
            <a:r>
              <a:rPr lang="en-US" dirty="0" smtClean="0"/>
              <a:t>Observing</a:t>
            </a:r>
            <a:endParaRPr lang="en-US" dirty="0"/>
          </a:p>
        </p:txBody>
      </p:sp>
      <p:sp>
        <p:nvSpPr>
          <p:cNvPr id="3" name="Content Placeholder 2"/>
          <p:cNvSpPr>
            <a:spLocks noGrp="1"/>
          </p:cNvSpPr>
          <p:nvPr>
            <p:ph idx="1"/>
          </p:nvPr>
        </p:nvSpPr>
        <p:spPr>
          <a:xfrm>
            <a:off x="198119" y="1684489"/>
            <a:ext cx="8945881" cy="4853471"/>
          </a:xfrm>
        </p:spPr>
        <p:txBody>
          <a:bodyPr/>
          <a:lstStyle/>
          <a:p>
            <a:r>
              <a:rPr lang="en-US" dirty="0" smtClean="0"/>
              <a:t>Once you have determined your question, you must then make observations on your subject matter.</a:t>
            </a:r>
          </a:p>
          <a:p>
            <a:endParaRPr lang="en-US" dirty="0" smtClean="0"/>
          </a:p>
          <a:p>
            <a:r>
              <a:rPr lang="en-US" b="1" dirty="0" smtClean="0"/>
              <a:t>Definition: </a:t>
            </a:r>
            <a:r>
              <a:rPr lang="en-US" u="sng" dirty="0" smtClean="0"/>
              <a:t>Observation</a:t>
            </a:r>
            <a:r>
              <a:rPr lang="en-US" dirty="0" smtClean="0"/>
              <a:t> – using one or </a:t>
            </a:r>
            <a:br>
              <a:rPr lang="en-US" dirty="0" smtClean="0"/>
            </a:br>
            <a:r>
              <a:rPr lang="en-US" dirty="0" smtClean="0"/>
              <a:t>more of the five senses to gather </a:t>
            </a:r>
            <a:br>
              <a:rPr lang="en-US" dirty="0" smtClean="0"/>
            </a:br>
            <a:r>
              <a:rPr lang="en-US" dirty="0" smtClean="0"/>
              <a:t>information.</a:t>
            </a:r>
          </a:p>
          <a:p>
            <a:endParaRPr lang="en-US" dirty="0" smtClean="0"/>
          </a:p>
          <a:p>
            <a:r>
              <a:rPr lang="en-US" b="1" dirty="0" smtClean="0"/>
              <a:t>Definition: </a:t>
            </a:r>
            <a:r>
              <a:rPr lang="en-US" u="sng" dirty="0" smtClean="0"/>
              <a:t>Data</a:t>
            </a:r>
            <a:r>
              <a:rPr lang="en-US" dirty="0" smtClean="0"/>
              <a:t> – the facts, figures, </a:t>
            </a:r>
            <a:br>
              <a:rPr lang="en-US" dirty="0" smtClean="0"/>
            </a:br>
            <a:r>
              <a:rPr lang="en-US" dirty="0" smtClean="0"/>
              <a:t>and other evidence that you learn through observation.</a:t>
            </a:r>
          </a:p>
          <a:p>
            <a:endParaRPr lang="en-US" dirty="0" smtClean="0"/>
          </a:p>
          <a:p>
            <a:r>
              <a:rPr lang="en-US" dirty="0" smtClean="0"/>
              <a:t>Scientists typically record the data that they collect.</a:t>
            </a:r>
            <a:endParaRPr lang="en-US" dirty="0"/>
          </a:p>
        </p:txBody>
      </p:sp>
      <p:pic>
        <p:nvPicPr>
          <p:cNvPr id="40962" name="Picture 2" descr="http://4.bp.blogspot.com/-tiJbVJLOCc0/TZnsckHSodI/AAAAAAAAAAM/euSmgUsUw5E/s320/5-senses.jpg"/>
          <p:cNvPicPr>
            <a:picLocks noChangeAspect="1" noChangeArrowheads="1"/>
          </p:cNvPicPr>
          <p:nvPr/>
        </p:nvPicPr>
        <p:blipFill>
          <a:blip r:embed="rId2" cstate="print"/>
          <a:srcRect/>
          <a:stretch>
            <a:fillRect/>
          </a:stretch>
        </p:blipFill>
        <p:spPr bwMode="auto">
          <a:xfrm>
            <a:off x="6419215" y="2567622"/>
            <a:ext cx="2404745" cy="22845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hlinkClick r:id="rId3" action="ppaction://hlinksldjump"/>
          </p:cNvPr>
          <p:cNvSpPr/>
          <p:nvPr/>
        </p:nvSpPr>
        <p:spPr>
          <a:xfrm>
            <a:off x="7802880" y="5974080"/>
            <a:ext cx="1341120" cy="88392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 y="274638"/>
            <a:ext cx="8822055" cy="1143000"/>
          </a:xfrm>
        </p:spPr>
        <p:txBody>
          <a:bodyPr/>
          <a:lstStyle/>
          <a:p>
            <a:r>
              <a:rPr lang="en-US" dirty="0" smtClean="0"/>
              <a:t>Inferring</a:t>
            </a:r>
            <a:endParaRPr lang="en-US" dirty="0"/>
          </a:p>
        </p:txBody>
      </p:sp>
      <p:sp>
        <p:nvSpPr>
          <p:cNvPr id="3" name="Content Placeholder 2"/>
          <p:cNvSpPr>
            <a:spLocks noGrp="1"/>
          </p:cNvSpPr>
          <p:nvPr>
            <p:ph idx="1"/>
          </p:nvPr>
        </p:nvSpPr>
        <p:spPr>
          <a:xfrm>
            <a:off x="213360" y="1600200"/>
            <a:ext cx="8806816" cy="5257800"/>
          </a:xfrm>
        </p:spPr>
        <p:txBody>
          <a:bodyPr/>
          <a:lstStyle/>
          <a:p>
            <a:r>
              <a:rPr lang="en-US" b="1" dirty="0" smtClean="0"/>
              <a:t>Definition: </a:t>
            </a:r>
            <a:r>
              <a:rPr lang="en-US" u="sng" dirty="0" smtClean="0"/>
              <a:t>Inferences</a:t>
            </a:r>
            <a:r>
              <a:rPr lang="en-US" dirty="0" smtClean="0"/>
              <a:t> – a logical interpretation based on  observations or prior knowledge.</a:t>
            </a:r>
          </a:p>
          <a:p>
            <a:endParaRPr lang="en-US" dirty="0" smtClean="0"/>
          </a:p>
          <a:p>
            <a:r>
              <a:rPr lang="en-US" dirty="0" smtClean="0"/>
              <a:t>Example: You observe that hot water turns a toy pink while cold water turns the toy blue.</a:t>
            </a:r>
          </a:p>
          <a:p>
            <a:endParaRPr lang="en-US" dirty="0" smtClean="0"/>
          </a:p>
          <a:p>
            <a:endParaRPr lang="en-US" dirty="0" smtClean="0"/>
          </a:p>
          <a:p>
            <a:endParaRPr lang="en-US" dirty="0" smtClean="0"/>
          </a:p>
          <a:p>
            <a:endParaRPr lang="en-US" dirty="0" smtClean="0"/>
          </a:p>
          <a:p>
            <a:endParaRPr lang="en-US" dirty="0" smtClean="0"/>
          </a:p>
          <a:p>
            <a:r>
              <a:rPr lang="en-US" dirty="0" smtClean="0"/>
              <a:t>Inference: Changing the temperature of the water will change the color of the toy.</a:t>
            </a:r>
          </a:p>
        </p:txBody>
      </p:sp>
      <p:pic>
        <p:nvPicPr>
          <p:cNvPr id="39938" name="Picture 2" descr="http://www.co.vermilion.il.us/pictures/faucet_running_water_lg_nwm.gif"/>
          <p:cNvPicPr>
            <a:picLocks noChangeAspect="1" noChangeArrowheads="1" noCrop="1"/>
          </p:cNvPicPr>
          <p:nvPr/>
        </p:nvPicPr>
        <p:blipFill>
          <a:blip r:embed="rId4" cstate="print"/>
          <a:srcRect/>
          <a:stretch>
            <a:fillRect/>
          </a:stretch>
        </p:blipFill>
        <p:spPr bwMode="auto">
          <a:xfrm>
            <a:off x="2746374" y="3752215"/>
            <a:ext cx="1886585" cy="1886585"/>
          </a:xfrm>
          <a:prstGeom prst="rect">
            <a:avLst/>
          </a:prstGeom>
          <a:noFill/>
        </p:spPr>
      </p:pic>
      <p:sp>
        <p:nvSpPr>
          <p:cNvPr id="7" name="Oval 6"/>
          <p:cNvSpPr/>
          <p:nvPr/>
        </p:nvSpPr>
        <p:spPr>
          <a:xfrm>
            <a:off x="2926080" y="5148836"/>
            <a:ext cx="549866" cy="47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www.co.vermilion.il.us/pictures/faucet_running_water_lg_nwm.gif"/>
          <p:cNvPicPr>
            <a:picLocks noChangeAspect="1" noChangeArrowheads="1" noCrop="1"/>
          </p:cNvPicPr>
          <p:nvPr/>
        </p:nvPicPr>
        <p:blipFill>
          <a:blip r:embed="rId4" cstate="print"/>
          <a:srcRect/>
          <a:stretch>
            <a:fillRect/>
          </a:stretch>
        </p:blipFill>
        <p:spPr bwMode="auto">
          <a:xfrm>
            <a:off x="5230494" y="3752215"/>
            <a:ext cx="1886585" cy="1886585"/>
          </a:xfrm>
          <a:prstGeom prst="rect">
            <a:avLst/>
          </a:prstGeom>
          <a:noFill/>
        </p:spPr>
      </p:pic>
      <p:sp>
        <p:nvSpPr>
          <p:cNvPr id="11" name="Oval 10"/>
          <p:cNvSpPr/>
          <p:nvPr/>
        </p:nvSpPr>
        <p:spPr>
          <a:xfrm>
            <a:off x="5410200" y="5148836"/>
            <a:ext cx="549866" cy="47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51885" y="4573905"/>
            <a:ext cx="381000" cy="369332"/>
          </a:xfrm>
          <a:prstGeom prst="rect">
            <a:avLst/>
          </a:prstGeom>
          <a:noFill/>
        </p:spPr>
        <p:txBody>
          <a:bodyPr wrap="square" rtlCol="0">
            <a:spAutoFit/>
          </a:bodyPr>
          <a:lstStyle/>
          <a:p>
            <a:r>
              <a:rPr lang="en-US" dirty="0" smtClean="0">
                <a:solidFill>
                  <a:srgbClr val="FF0000"/>
                </a:solidFill>
              </a:rPr>
              <a:t>H</a:t>
            </a:r>
            <a:endParaRPr lang="en-US" dirty="0">
              <a:solidFill>
                <a:srgbClr val="FF0000"/>
              </a:solidFill>
            </a:endParaRPr>
          </a:p>
        </p:txBody>
      </p:sp>
      <p:sp>
        <p:nvSpPr>
          <p:cNvPr id="13" name="TextBox 12"/>
          <p:cNvSpPr txBox="1"/>
          <p:nvPr/>
        </p:nvSpPr>
        <p:spPr>
          <a:xfrm>
            <a:off x="6118860" y="4573905"/>
            <a:ext cx="381000" cy="369332"/>
          </a:xfrm>
          <a:prstGeom prst="rect">
            <a:avLst/>
          </a:prstGeom>
          <a:noFill/>
        </p:spPr>
        <p:txBody>
          <a:bodyPr wrap="square" rtlCol="0">
            <a:spAutoFit/>
          </a:bodyPr>
          <a:lstStyle/>
          <a:p>
            <a:r>
              <a:rPr lang="en-US" dirty="0" smtClean="0">
                <a:solidFill>
                  <a:schemeClr val="accent6">
                    <a:lumMod val="60000"/>
                    <a:lumOff val="40000"/>
                  </a:schemeClr>
                </a:solidFill>
              </a:rPr>
              <a:t>C</a:t>
            </a:r>
            <a:endParaRPr lang="en-US" dirty="0">
              <a:solidFill>
                <a:schemeClr val="accent6">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mph" presetSubtype="2" fill="hold" nodeType="afterEffect">
                                  <p:stCondLst>
                                    <p:cond delay="0"/>
                                  </p:stCondLst>
                                  <p:childTnLst>
                                    <p:animClr clrSpc="rgb">
                                      <p:cBhvr>
                                        <p:cTn id="23" dur="2000" fill="hold"/>
                                        <p:tgtEl>
                                          <p:spTgt spid="7"/>
                                        </p:tgtEl>
                                        <p:attrNameLst>
                                          <p:attrName>fillcolor</p:attrName>
                                        </p:attrNameLst>
                                      </p:cBhvr>
                                      <p:to>
                                        <a:srgbClr val="FF66CC"/>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par>
                                <p:cTn id="26" presetID="7" presetClass="emph" presetSubtype="2" fill="hold" nodeType="withEffect">
                                  <p:stCondLst>
                                    <p:cond delay="0"/>
                                  </p:stCondLst>
                                  <p:childTnLst>
                                    <p:animClr clrSpc="rgb">
                                      <p:cBhvr>
                                        <p:cTn id="27" dur="2000" fill="hold"/>
                                        <p:tgtEl>
                                          <p:spTgt spid="7"/>
                                        </p:tgtEl>
                                        <p:attrNameLst>
                                          <p:attrName>stroke.color</p:attrName>
                                        </p:attrNameLst>
                                      </p:cBhvr>
                                      <p:to>
                                        <a:schemeClr val="folHlink"/>
                                      </p:to>
                                    </p:animClr>
                                    <p:set>
                                      <p:cBhvr>
                                        <p:cTn id="28" dur="2000" fill="hold"/>
                                        <p:tgtEl>
                                          <p:spTgt spid="7"/>
                                        </p:tgtEl>
                                        <p:attrNameLst>
                                          <p:attrName>stroke.on</p:attrName>
                                        </p:attrNameLst>
                                      </p:cBhvr>
                                      <p:to>
                                        <p:strVal val="true"/>
                                      </p:to>
                                    </p:set>
                                  </p:childTnLst>
                                </p:cTn>
                              </p:par>
                              <p:par>
                                <p:cTn id="29" presetID="1" presetClass="emph" presetSubtype="2" fill="hold" nodeType="withEffect">
                                  <p:stCondLst>
                                    <p:cond delay="0"/>
                                  </p:stCondLst>
                                  <p:childTnLst>
                                    <p:animClr clrSpc="rgb">
                                      <p:cBhvr>
                                        <p:cTn id="30" dur="2000" fill="hold"/>
                                        <p:tgtEl>
                                          <p:spTgt spid="11"/>
                                        </p:tgtEl>
                                        <p:attrNameLst>
                                          <p:attrName>fillcolor</p:attrName>
                                        </p:attrNameLst>
                                      </p:cBhvr>
                                      <p:to>
                                        <a:srgbClr val="33CCFF"/>
                                      </p:to>
                                    </p:animClr>
                                    <p:set>
                                      <p:cBhvr>
                                        <p:cTn id="31" dur="2000" fill="hold"/>
                                        <p:tgtEl>
                                          <p:spTgt spid="11"/>
                                        </p:tgtEl>
                                        <p:attrNameLst>
                                          <p:attrName>fill.type</p:attrName>
                                        </p:attrNameLst>
                                      </p:cBhvr>
                                      <p:to>
                                        <p:strVal val="solid"/>
                                      </p:to>
                                    </p:set>
                                    <p:set>
                                      <p:cBhvr>
                                        <p:cTn id="32" dur="2000" fill="hold"/>
                                        <p:tgtEl>
                                          <p:spTgt spid="11"/>
                                        </p:tgtEl>
                                        <p:attrNameLst>
                                          <p:attrName>fill.on</p:attrName>
                                        </p:attrNameLst>
                                      </p:cBhvr>
                                      <p:to>
                                        <p:strVal val="true"/>
                                      </p:to>
                                    </p:set>
                                  </p:childTnLst>
                                </p:cTn>
                              </p:par>
                              <p:par>
                                <p:cTn id="33" presetID="7" presetClass="emph" presetSubtype="2" fill="hold" nodeType="withEffect">
                                  <p:stCondLst>
                                    <p:cond delay="0"/>
                                  </p:stCondLst>
                                  <p:childTnLst>
                                    <p:animClr clrSpc="rgb">
                                      <p:cBhvr>
                                        <p:cTn id="34" dur="2000" fill="hold"/>
                                        <p:tgtEl>
                                          <p:spTgt spid="11"/>
                                        </p:tgtEl>
                                        <p:attrNameLst>
                                          <p:attrName>stroke.color</p:attrName>
                                        </p:attrNameLst>
                                      </p:cBhvr>
                                      <p:to>
                                        <a:schemeClr val="accent2"/>
                                      </p:to>
                                    </p:animClr>
                                    <p:set>
                                      <p:cBhvr>
                                        <p:cTn id="35" dur="2000" fill="hold"/>
                                        <p:tgtEl>
                                          <p:spTgt spid="11"/>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20" y="274638"/>
            <a:ext cx="8793555" cy="1143000"/>
          </a:xfrm>
        </p:spPr>
        <p:txBody>
          <a:bodyPr/>
          <a:lstStyle/>
          <a:p>
            <a:r>
              <a:rPr lang="en-US" dirty="0" smtClean="0"/>
              <a:t>Demonstration</a:t>
            </a:r>
            <a:endParaRPr lang="en-US" dirty="0"/>
          </a:p>
        </p:txBody>
      </p:sp>
      <p:sp>
        <p:nvSpPr>
          <p:cNvPr id="3" name="Content Placeholder 2"/>
          <p:cNvSpPr>
            <a:spLocks noGrp="1"/>
          </p:cNvSpPr>
          <p:nvPr>
            <p:ph idx="1"/>
          </p:nvPr>
        </p:nvSpPr>
        <p:spPr>
          <a:xfrm>
            <a:off x="213360" y="1600200"/>
            <a:ext cx="8806815" cy="4525963"/>
          </a:xfrm>
        </p:spPr>
        <p:txBody>
          <a:bodyPr/>
          <a:lstStyle/>
          <a:p>
            <a:endParaRPr lang="en-US" dirty="0" smtClean="0"/>
          </a:p>
          <a:p>
            <a:r>
              <a:rPr lang="en-US" dirty="0" smtClean="0"/>
              <a:t>Make three observations using different senses about the fan at the back of the room.</a:t>
            </a:r>
          </a:p>
          <a:p>
            <a:endParaRPr lang="en-US" dirty="0" smtClean="0"/>
          </a:p>
          <a:p>
            <a:endParaRPr lang="en-US" dirty="0" smtClean="0"/>
          </a:p>
          <a:p>
            <a:endParaRPr lang="en-US" dirty="0" smtClean="0"/>
          </a:p>
          <a:p>
            <a:endParaRPr lang="en-US" dirty="0" smtClean="0"/>
          </a:p>
          <a:p>
            <a:endParaRPr lang="en-US" dirty="0" smtClean="0"/>
          </a:p>
          <a:p>
            <a:r>
              <a:rPr lang="en-US" dirty="0" smtClean="0"/>
              <a:t>What can you infer from these observations?</a:t>
            </a:r>
            <a:endParaRPr lang="en-US" dirty="0"/>
          </a:p>
        </p:txBody>
      </p:sp>
      <p:pic>
        <p:nvPicPr>
          <p:cNvPr id="38914" name="Picture 2" descr="http://facilities.gmu.edu/physicalplant/energy/Images/table_fan.gif"/>
          <p:cNvPicPr>
            <a:picLocks noChangeAspect="1" noChangeArrowheads="1" noCrop="1"/>
          </p:cNvPicPr>
          <p:nvPr/>
        </p:nvPicPr>
        <p:blipFill>
          <a:blip r:embed="rId2" cstate="print"/>
          <a:srcRect/>
          <a:stretch>
            <a:fillRect/>
          </a:stretch>
        </p:blipFill>
        <p:spPr bwMode="auto">
          <a:xfrm>
            <a:off x="4529455" y="2514600"/>
            <a:ext cx="1950927" cy="2465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Light Violet Flask Background">
  <a:themeElements>
    <a:clrScheme name="Office Theme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CCFF"/>
        </a:lt1>
        <a:dk2>
          <a:srgbClr val="000000"/>
        </a:dk2>
        <a:lt2>
          <a:srgbClr val="B2B2B2"/>
        </a:lt2>
        <a:accent1>
          <a:srgbClr val="0000A6"/>
        </a:accent1>
        <a:accent2>
          <a:srgbClr val="3A238C"/>
        </a:accent2>
        <a:accent3>
          <a:srgbClr val="E2E2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FF"/>
        </a:lt1>
        <a:dk2>
          <a:srgbClr val="000000"/>
        </a:dk2>
        <a:lt2>
          <a:srgbClr val="B2B2B2"/>
        </a:lt2>
        <a:accent1>
          <a:srgbClr val="804600"/>
        </a:accent1>
        <a:accent2>
          <a:srgbClr val="3D3D99"/>
        </a:accent2>
        <a:accent3>
          <a:srgbClr val="E2E2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FF"/>
        </a:lt1>
        <a:dk2>
          <a:srgbClr val="000000"/>
        </a:dk2>
        <a:lt2>
          <a:srgbClr val="B2B2B2"/>
        </a:lt2>
        <a:accent1>
          <a:srgbClr val="366629"/>
        </a:accent1>
        <a:accent2>
          <a:srgbClr val="735600"/>
        </a:accent2>
        <a:accent3>
          <a:srgbClr val="E2E2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000A6"/>
        </a:accent1>
        <a:accent2>
          <a:srgbClr val="3A238C"/>
        </a:accent2>
        <a:accent3>
          <a:srgbClr val="FFFF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64599"/>
        </a:accent1>
        <a:accent2>
          <a:srgbClr val="004799"/>
        </a:accent2>
        <a:accent3>
          <a:srgbClr val="FFFF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804600"/>
        </a:accent1>
        <a:accent2>
          <a:srgbClr val="3D3D99"/>
        </a:accent2>
        <a:accent3>
          <a:srgbClr val="FFFF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366629"/>
        </a:accent1>
        <a:accent2>
          <a:srgbClr val="735600"/>
        </a:accent2>
        <a:accent3>
          <a:srgbClr val="FFFF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FF"/>
        </a:lt1>
        <a:dk2>
          <a:srgbClr val="000000"/>
        </a:dk2>
        <a:lt2>
          <a:srgbClr val="B2B2B2"/>
        </a:lt2>
        <a:accent1>
          <a:srgbClr val="0000A6"/>
        </a:accent1>
        <a:accent2>
          <a:srgbClr val="3A238C"/>
        </a:accent2>
        <a:accent3>
          <a:srgbClr val="E2E2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FF"/>
        </a:lt1>
        <a:dk2>
          <a:srgbClr val="000000"/>
        </a:dk2>
        <a:lt2>
          <a:srgbClr val="B2B2B2"/>
        </a:lt2>
        <a:accent1>
          <a:srgbClr val="764599"/>
        </a:accent1>
        <a:accent2>
          <a:srgbClr val="004799"/>
        </a:accent2>
        <a:accent3>
          <a:srgbClr val="E2E2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FF"/>
        </a:lt1>
        <a:dk2>
          <a:srgbClr val="000000"/>
        </a:dk2>
        <a:lt2>
          <a:srgbClr val="B2B2B2"/>
        </a:lt2>
        <a:accent1>
          <a:srgbClr val="804600"/>
        </a:accent1>
        <a:accent2>
          <a:srgbClr val="3D3D99"/>
        </a:accent2>
        <a:accent3>
          <a:srgbClr val="E2E2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FF"/>
        </a:lt1>
        <a:dk2>
          <a:srgbClr val="000000"/>
        </a:dk2>
        <a:lt2>
          <a:srgbClr val="B2B2B2"/>
        </a:lt2>
        <a:accent1>
          <a:srgbClr val="366629"/>
        </a:accent1>
        <a:accent2>
          <a:srgbClr val="735600"/>
        </a:accent2>
        <a:accent3>
          <a:srgbClr val="E2E2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00A6"/>
        </a:accent1>
        <a:accent2>
          <a:srgbClr val="3A238C"/>
        </a:accent2>
        <a:accent3>
          <a:srgbClr val="FFFFFF"/>
        </a:accent3>
        <a:accent4>
          <a:srgbClr val="000000"/>
        </a:accent4>
        <a:accent5>
          <a:srgbClr val="AAAAD0"/>
        </a:accent5>
        <a:accent6>
          <a:srgbClr val="341F7E"/>
        </a:accent6>
        <a:hlink>
          <a:srgbClr val="00008C"/>
        </a:hlink>
        <a:folHlink>
          <a:srgbClr val="4D008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64599"/>
        </a:accent1>
        <a:accent2>
          <a:srgbClr val="004799"/>
        </a:accent2>
        <a:accent3>
          <a:srgbClr val="FFFFFF"/>
        </a:accent3>
        <a:accent4>
          <a:srgbClr val="000000"/>
        </a:accent4>
        <a:accent5>
          <a:srgbClr val="BDB0CA"/>
        </a:accent5>
        <a:accent6>
          <a:srgbClr val="003F8A"/>
        </a:accent6>
        <a:hlink>
          <a:srgbClr val="000099"/>
        </a:hlink>
        <a:folHlink>
          <a:srgbClr val="73175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4600"/>
        </a:accent1>
        <a:accent2>
          <a:srgbClr val="3D3D99"/>
        </a:accent2>
        <a:accent3>
          <a:srgbClr val="FFFFFF"/>
        </a:accent3>
        <a:accent4>
          <a:srgbClr val="000000"/>
        </a:accent4>
        <a:accent5>
          <a:srgbClr val="C0B0AA"/>
        </a:accent5>
        <a:accent6>
          <a:srgbClr val="36368A"/>
        </a:accent6>
        <a:hlink>
          <a:srgbClr val="73222A"/>
        </a:hlink>
        <a:folHlink>
          <a:srgbClr val="4C47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366629"/>
        </a:accent1>
        <a:accent2>
          <a:srgbClr val="735600"/>
        </a:accent2>
        <a:accent3>
          <a:srgbClr val="FFFFFF"/>
        </a:accent3>
        <a:accent4>
          <a:srgbClr val="000000"/>
        </a:accent4>
        <a:accent5>
          <a:srgbClr val="AEB8AC"/>
        </a:accent5>
        <a:accent6>
          <a:srgbClr val="684D00"/>
        </a:accent6>
        <a:hlink>
          <a:srgbClr val="000099"/>
        </a:hlink>
        <a:folHlink>
          <a:srgbClr val="80192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 Violet Flask Background</Template>
  <TotalTime>2361</TotalTime>
  <Words>2796</Words>
  <Application>Microsoft Office PowerPoint</Application>
  <PresentationFormat>On-screen Show (4:3)</PresentationFormat>
  <Paragraphs>559</Paragraphs>
  <Slides>46</Slides>
  <Notes>19</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Light Violet Flask Background</vt:lpstr>
      <vt:lpstr>1_Default Design</vt:lpstr>
      <vt:lpstr>Physical Science  Introduction </vt:lpstr>
      <vt:lpstr>What is Science?</vt:lpstr>
      <vt:lpstr>Changes in Science</vt:lpstr>
      <vt:lpstr>Changes in Science</vt:lpstr>
      <vt:lpstr>This Year’s Goals</vt:lpstr>
      <vt:lpstr>Posing Questions</vt:lpstr>
      <vt:lpstr>Observing</vt:lpstr>
      <vt:lpstr>Inferring</vt:lpstr>
      <vt:lpstr>Demonstration</vt:lpstr>
      <vt:lpstr>Developing Hypotheses</vt:lpstr>
      <vt:lpstr>Hypotheses</vt:lpstr>
      <vt:lpstr>Sample Hypotheses</vt:lpstr>
      <vt:lpstr>Designing Controlled Experiments</vt:lpstr>
      <vt:lpstr>Designing Controlled Experiments</vt:lpstr>
      <vt:lpstr>Inquiry Challenge</vt:lpstr>
      <vt:lpstr>Designing Controlled Experiments</vt:lpstr>
      <vt:lpstr>Collecting Data</vt:lpstr>
      <vt:lpstr>Collecting Data</vt:lpstr>
      <vt:lpstr>Collecting Data</vt:lpstr>
      <vt:lpstr>Graphing and Interpreting Data</vt:lpstr>
      <vt:lpstr>Graphing and Interpreting data.</vt:lpstr>
      <vt:lpstr>Data vs. Results</vt:lpstr>
      <vt:lpstr>Data vs. Results</vt:lpstr>
      <vt:lpstr>Drawing Conclusions</vt:lpstr>
      <vt:lpstr>Inquiry Challenge</vt:lpstr>
      <vt:lpstr>Communicating Information</vt:lpstr>
      <vt:lpstr>Developing Scientific Laws and Theories</vt:lpstr>
      <vt:lpstr>Developing Scientific Laws and Theories</vt:lpstr>
      <vt:lpstr>International System of Units (SI)</vt:lpstr>
      <vt:lpstr>International System of Units (SI)</vt:lpstr>
      <vt:lpstr>SI Unit Prefixes</vt:lpstr>
      <vt:lpstr>SI Unit Prefixes </vt:lpstr>
      <vt:lpstr>SI Unit Prefixes</vt:lpstr>
      <vt:lpstr>Converting Using the  Number Line Method</vt:lpstr>
      <vt:lpstr>Converting Using the  Number Line Method</vt:lpstr>
      <vt:lpstr>Converting Using the  Number Line Method</vt:lpstr>
      <vt:lpstr>Demonstration</vt:lpstr>
      <vt:lpstr>Converting Using the Mathematical Method</vt:lpstr>
      <vt:lpstr>Converting Using the Mathematical Method</vt:lpstr>
      <vt:lpstr>Converting Using the Mathematical Method</vt:lpstr>
      <vt:lpstr>Converting Using the Mathematical Method</vt:lpstr>
      <vt:lpstr>Using Units</vt:lpstr>
      <vt:lpstr>Using Units</vt:lpstr>
      <vt:lpstr>Using Units</vt:lpstr>
      <vt:lpstr>Using Units</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Science  Introduction</dc:title>
  <dc:creator>Amy</dc:creator>
  <cp:lastModifiedBy>Valentine</cp:lastModifiedBy>
  <cp:revision>203</cp:revision>
  <dcterms:created xsi:type="dcterms:W3CDTF">2011-06-03T21:41:56Z</dcterms:created>
  <dcterms:modified xsi:type="dcterms:W3CDTF">2013-08-20T19:30:58Z</dcterms:modified>
</cp:coreProperties>
</file>